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6858000" cy="9906000" type="A4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7DADB"/>
    <a:srgbClr val="969696"/>
    <a:srgbClr val="FFDE5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30" autoAdjust="0"/>
    <p:restoredTop sz="94660"/>
  </p:normalViewPr>
  <p:slideViewPr>
    <p:cSldViewPr snapToGrid="0">
      <p:cViewPr varScale="1">
        <p:scale>
          <a:sx n="80" d="100"/>
          <a:sy n="80" d="100"/>
        </p:scale>
        <p:origin x="3018" y="114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69B24A-2A0B-4F33-B2A9-5966B27D27F2}" type="datetimeFigureOut">
              <a:rPr lang="zh-TW" altLang="en-US" smtClean="0"/>
              <a:t>2022/7/1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EB377B-4A18-4221-906F-5A338AEDDDE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754821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69B24A-2A0B-4F33-B2A9-5966B27D27F2}" type="datetimeFigureOut">
              <a:rPr lang="zh-TW" altLang="en-US" smtClean="0"/>
              <a:t>2022/7/1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EB377B-4A18-4221-906F-5A338AEDDDE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983522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69B24A-2A0B-4F33-B2A9-5966B27D27F2}" type="datetimeFigureOut">
              <a:rPr lang="zh-TW" altLang="en-US" smtClean="0"/>
              <a:t>2022/7/1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EB377B-4A18-4221-906F-5A338AEDDDE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683364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69B24A-2A0B-4F33-B2A9-5966B27D27F2}" type="datetimeFigureOut">
              <a:rPr lang="zh-TW" altLang="en-US" smtClean="0"/>
              <a:t>2022/7/1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EB377B-4A18-4221-906F-5A338AEDDDE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861553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69B24A-2A0B-4F33-B2A9-5966B27D27F2}" type="datetimeFigureOut">
              <a:rPr lang="zh-TW" altLang="en-US" smtClean="0"/>
              <a:t>2022/7/1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EB377B-4A18-4221-906F-5A338AEDDDE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536424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69B24A-2A0B-4F33-B2A9-5966B27D27F2}" type="datetimeFigureOut">
              <a:rPr lang="zh-TW" altLang="en-US" smtClean="0"/>
              <a:t>2022/7/1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EB377B-4A18-4221-906F-5A338AEDDDE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292999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69B24A-2A0B-4F33-B2A9-5966B27D27F2}" type="datetimeFigureOut">
              <a:rPr lang="zh-TW" altLang="en-US" smtClean="0"/>
              <a:t>2022/7/1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EB377B-4A18-4221-906F-5A338AEDDDE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794124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69B24A-2A0B-4F33-B2A9-5966B27D27F2}" type="datetimeFigureOut">
              <a:rPr lang="zh-TW" altLang="en-US" smtClean="0"/>
              <a:t>2022/7/1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EB377B-4A18-4221-906F-5A338AEDDDE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904778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69B24A-2A0B-4F33-B2A9-5966B27D27F2}" type="datetimeFigureOut">
              <a:rPr lang="zh-TW" altLang="en-US" smtClean="0"/>
              <a:t>2022/7/1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EB377B-4A18-4221-906F-5A338AEDDDE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838122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69B24A-2A0B-4F33-B2A9-5966B27D27F2}" type="datetimeFigureOut">
              <a:rPr lang="zh-TW" altLang="en-US" smtClean="0"/>
              <a:t>2022/7/1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EB377B-4A18-4221-906F-5A338AEDDDE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900794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69B24A-2A0B-4F33-B2A9-5966B27D27F2}" type="datetimeFigureOut">
              <a:rPr lang="zh-TW" altLang="en-US" smtClean="0"/>
              <a:t>2022/7/1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EB377B-4A18-4221-906F-5A338AEDDDE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224529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69B24A-2A0B-4F33-B2A9-5966B27D27F2}" type="datetimeFigureOut">
              <a:rPr lang="zh-TW" altLang="en-US" smtClean="0"/>
              <a:t>2022/7/1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EB377B-4A18-4221-906F-5A338AEDDDE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83229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矩形 9"/>
          <p:cNvSpPr/>
          <p:nvPr/>
        </p:nvSpPr>
        <p:spPr>
          <a:xfrm>
            <a:off x="1" y="9683262"/>
            <a:ext cx="6858000" cy="222738"/>
          </a:xfrm>
          <a:prstGeom prst="rect">
            <a:avLst/>
          </a:prstGeom>
          <a:solidFill>
            <a:srgbClr val="D7DAD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1" name="矩形 10"/>
          <p:cNvSpPr/>
          <p:nvPr/>
        </p:nvSpPr>
        <p:spPr>
          <a:xfrm>
            <a:off x="2613270" y="1700856"/>
            <a:ext cx="424473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1200" b="0" i="0" u="none" strike="noStrike" dirty="0" smtClean="0">
                <a:solidFill>
                  <a:srgbClr val="4D3F3B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面對全球化的浪潮，行政院推出的「</a:t>
            </a:r>
            <a:r>
              <a:rPr lang="en-US" altLang="zh-TW" sz="1200" b="0" i="0" u="none" strike="noStrike" dirty="0" smtClean="0">
                <a:solidFill>
                  <a:srgbClr val="4D3F3B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2030</a:t>
            </a:r>
            <a:r>
              <a:rPr lang="zh-TW" altLang="en-US" sz="1200" b="0" i="0" u="none" strike="noStrike" dirty="0" smtClean="0">
                <a:solidFill>
                  <a:srgbClr val="4D3F3B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雙語國家政策發展藍圖」，在各行各業中以「厚植國人英語力」與「提升國家競爭力」為重點，目標於</a:t>
            </a:r>
            <a:r>
              <a:rPr lang="en-US" altLang="zh-TW" sz="1200" b="0" i="0" u="none" strike="noStrike" dirty="0" smtClean="0">
                <a:solidFill>
                  <a:srgbClr val="4D3F3B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2030</a:t>
            </a:r>
            <a:r>
              <a:rPr lang="zh-TW" altLang="en-US" sz="1200" b="0" i="0" u="none" strike="noStrike" dirty="0" smtClean="0">
                <a:solidFill>
                  <a:srgbClr val="4D3F3B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年將臺灣打造成為雙語國家。</a:t>
            </a:r>
            <a:endParaRPr lang="zh-TW" altLang="en-US" sz="1200" dirty="0" smtClean="0">
              <a:solidFill>
                <a:srgbClr val="4D3F3B"/>
              </a:solidFill>
              <a:effectLst/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1200" b="0" i="0" u="none" strike="noStrike" dirty="0" smtClean="0">
                <a:solidFill>
                  <a:srgbClr val="4D3F3B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該政策，教師首當其衝！您準備好了嗎？</a:t>
            </a:r>
            <a:endParaRPr lang="zh-TW" altLang="en-US" sz="1200" dirty="0" smtClean="0">
              <a:solidFill>
                <a:srgbClr val="4D3F3B"/>
              </a:solidFill>
              <a:effectLst/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1200" b="0" i="0" u="none" strike="noStrike" dirty="0" smtClean="0">
                <a:solidFill>
                  <a:srgbClr val="4D3F3B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老師們，唯有持續提升您的英文程度才能在教學上更游刃有餘！</a:t>
            </a:r>
            <a:endParaRPr lang="zh-TW" altLang="en-US" sz="1200" dirty="0">
              <a:solidFill>
                <a:srgbClr val="4D3F3B"/>
              </a:solidFill>
              <a:effectLst/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12" name="矩形 11"/>
          <p:cNvSpPr/>
          <p:nvPr/>
        </p:nvSpPr>
        <p:spPr>
          <a:xfrm>
            <a:off x="2730600" y="3275372"/>
            <a:ext cx="4037366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ts val="1400"/>
              </a:lnSpc>
            </a:pPr>
            <a:r>
              <a:rPr lang="zh-TW" altLang="en-US" sz="1200" kern="100" dirty="0" smtClean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本課程敦聘本身即成長於中英雙語背景的資深英語教師</a:t>
            </a:r>
            <a:r>
              <a:rPr lang="en-US" altLang="zh-TW" sz="1200" kern="100" dirty="0" smtClean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——</a:t>
            </a:r>
            <a:r>
              <a:rPr lang="zh-TW" altLang="en-US" sz="1200" kern="100" dirty="0" smtClean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徐正和老師，老師把自身教導美國學校、台灣國中小、高中乃至大專院校及成人英語的經驗匯集在此課程</a:t>
            </a:r>
            <a:r>
              <a:rPr lang="zh-TW" altLang="en-US" sz="1200" kern="100" smtClean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，除探索雙</a:t>
            </a:r>
            <a:r>
              <a:rPr lang="zh-TW" altLang="en-US" sz="1200" kern="100" dirty="0" smtClean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語教育之基礎理論架構，帶領學員情境分析，及瞭解教材教法等不同面向的實務課程。課堂中會讓學員以自身教學領域為基礎，製作相關雙語教材並進行教學觀摩。</a:t>
            </a:r>
            <a:endParaRPr lang="zh-TW" altLang="en-US" sz="1200" kern="100" dirty="0">
              <a:solidFill>
                <a:schemeClr val="bg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13" name="矩形 12"/>
          <p:cNvSpPr/>
          <p:nvPr/>
        </p:nvSpPr>
        <p:spPr>
          <a:xfrm>
            <a:off x="332202" y="5077469"/>
            <a:ext cx="2726095" cy="21954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1300"/>
              </a:lnSpc>
              <a:spcBef>
                <a:spcPts val="300"/>
              </a:spcBef>
            </a:pPr>
            <a:r>
              <a:rPr lang="zh-TW" altLang="en-US" sz="1200" spc="-1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台北市立大學英語教學系、通識中心、 教學發展中心教師 </a:t>
            </a:r>
            <a:endParaRPr lang="en-US" altLang="zh-TW" sz="300" spc="-1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>
              <a:lnSpc>
                <a:spcPts val="1300"/>
              </a:lnSpc>
              <a:spcBef>
                <a:spcPts val="300"/>
              </a:spcBef>
            </a:pPr>
            <a:r>
              <a:rPr lang="zh-TW" altLang="en-US" sz="1200" spc="-1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銘傳大學應用英語系、英語教學中心教師 知名企業內訓英語講師 </a:t>
            </a:r>
            <a:r>
              <a:rPr lang="en-US" altLang="zh-TW" sz="1200" spc="-1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1200" spc="-1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兆豐金控、台灣微軟、台北捷運局、 台灣大哥大</a:t>
            </a:r>
            <a:r>
              <a:rPr lang="en-US" altLang="zh-TW" sz="1200" spc="-1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...) </a:t>
            </a:r>
          </a:p>
          <a:p>
            <a:pPr>
              <a:lnSpc>
                <a:spcPts val="1300"/>
              </a:lnSpc>
              <a:spcBef>
                <a:spcPts val="300"/>
              </a:spcBef>
            </a:pPr>
            <a:r>
              <a:rPr lang="zh-TW" altLang="en-US" sz="1200" spc="-100" dirty="0">
                <a:latin typeface="標楷體" panose="03000509000000000000" pitchFamily="65" charset="-120"/>
                <a:ea typeface="標楷體" panose="03000509000000000000" pitchFamily="65" charset="-120"/>
              </a:rPr>
              <a:t>菁英國際語言教育中心高階英語課程教師</a:t>
            </a:r>
          </a:p>
          <a:p>
            <a:pPr>
              <a:lnSpc>
                <a:spcPts val="1300"/>
              </a:lnSpc>
              <a:spcBef>
                <a:spcPts val="300"/>
              </a:spcBef>
            </a:pPr>
            <a:r>
              <a:rPr lang="zh-TW" altLang="en-US" sz="1200" spc="-1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北市興隆國小雙語教學培訓講師 </a:t>
            </a:r>
            <a:endParaRPr lang="en-US" altLang="zh-TW" sz="1200" spc="-1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>
              <a:lnSpc>
                <a:spcPts val="1300"/>
              </a:lnSpc>
              <a:spcBef>
                <a:spcPts val="300"/>
              </a:spcBef>
            </a:pPr>
            <a:r>
              <a:rPr lang="zh-TW" altLang="en-US" sz="1200" spc="-1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聯合晚報英文學習專欄作家 </a:t>
            </a:r>
            <a:endParaRPr lang="en-US" altLang="zh-TW" sz="1200" spc="-1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>
              <a:lnSpc>
                <a:spcPts val="1300"/>
              </a:lnSpc>
              <a:spcBef>
                <a:spcPts val="300"/>
              </a:spcBef>
            </a:pPr>
            <a:r>
              <a:rPr lang="zh-TW" altLang="en-US" sz="1200" spc="-1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格蘭英語文摘特約編輯 </a:t>
            </a:r>
            <a:endParaRPr lang="en-US" altLang="zh-TW" sz="1200" spc="-1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>
              <a:lnSpc>
                <a:spcPts val="1300"/>
              </a:lnSpc>
              <a:spcBef>
                <a:spcPts val="300"/>
              </a:spcBef>
            </a:pPr>
            <a:r>
              <a:rPr lang="zh-TW" altLang="en-US" sz="1200" spc="-1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文創產業專業策展人、雜誌主編 </a:t>
            </a:r>
            <a:endParaRPr lang="en-US" altLang="zh-TW" sz="1200" spc="-1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>
              <a:lnSpc>
                <a:spcPts val="1300"/>
              </a:lnSpc>
              <a:spcBef>
                <a:spcPts val="300"/>
              </a:spcBef>
            </a:pPr>
            <a:r>
              <a:rPr lang="zh-TW" altLang="en-US" sz="1200" spc="-1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各大會展、專業年會同步口譯</a:t>
            </a:r>
            <a:endParaRPr lang="zh-TW" altLang="en-US" sz="1200" spc="-1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14" name="矩形 13"/>
          <p:cNvSpPr/>
          <p:nvPr/>
        </p:nvSpPr>
        <p:spPr>
          <a:xfrm>
            <a:off x="3246430" y="5787268"/>
            <a:ext cx="3969178" cy="15799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1300"/>
              </a:lnSpc>
              <a:spcBef>
                <a:spcPts val="200"/>
              </a:spcBef>
            </a:pPr>
            <a:r>
              <a:rPr lang="en-US" altLang="zh-TW" sz="1300" kern="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1.</a:t>
            </a:r>
            <a:r>
              <a:rPr lang="zh-TW" altLang="en-US" sz="1300" kern="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雙語教學發展及相關理論 </a:t>
            </a:r>
            <a:endParaRPr lang="en-US" altLang="zh-TW" sz="1300" kern="2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>
              <a:lnSpc>
                <a:spcPts val="1300"/>
              </a:lnSpc>
              <a:spcBef>
                <a:spcPts val="300"/>
              </a:spcBef>
            </a:pPr>
            <a:r>
              <a:rPr lang="en-US" altLang="zh-TW" sz="1300" kern="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2.</a:t>
            </a:r>
            <a:r>
              <a:rPr lang="zh-TW" altLang="en-US" sz="1300" kern="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雙語教學中的語言使用 　　　　　 　 　</a:t>
            </a:r>
            <a:endParaRPr lang="en-US" altLang="zh-TW" sz="1300" kern="2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>
              <a:lnSpc>
                <a:spcPts val="1300"/>
              </a:lnSpc>
            </a:pPr>
            <a:r>
              <a:rPr lang="en-US" altLang="zh-TW" sz="1300" kern="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 (</a:t>
            </a:r>
            <a:r>
              <a:rPr lang="zh-TW" altLang="en-US" sz="1300" kern="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授課及課室互動語言</a:t>
            </a:r>
            <a:r>
              <a:rPr lang="en-US" altLang="zh-TW" sz="1300" kern="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/</a:t>
            </a:r>
            <a:r>
              <a:rPr lang="zh-TW" altLang="en-US" sz="1300" kern="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跨語言溝通策略</a:t>
            </a:r>
            <a:r>
              <a:rPr lang="en-US" altLang="zh-TW" sz="1300" kern="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) </a:t>
            </a:r>
          </a:p>
          <a:p>
            <a:pPr>
              <a:lnSpc>
                <a:spcPts val="1300"/>
              </a:lnSpc>
              <a:spcBef>
                <a:spcPts val="300"/>
              </a:spcBef>
            </a:pPr>
            <a:r>
              <a:rPr lang="en-US" altLang="zh-TW" sz="1300" kern="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3</a:t>
            </a:r>
            <a:r>
              <a:rPr lang="en-US" altLang="zh-TW" sz="1300" kern="200" dirty="0">
                <a:latin typeface="標楷體" panose="03000509000000000000" pitchFamily="65" charset="-120"/>
                <a:ea typeface="標楷體" panose="03000509000000000000" pitchFamily="65" charset="-120"/>
              </a:rPr>
              <a:t>.</a:t>
            </a:r>
            <a:r>
              <a:rPr lang="zh-TW" altLang="en-US" sz="1300" kern="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雙語課程設計與評量</a:t>
            </a:r>
            <a:endParaRPr lang="en-US" altLang="zh-TW" sz="1300" kern="2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>
              <a:lnSpc>
                <a:spcPts val="1300"/>
              </a:lnSpc>
            </a:pPr>
            <a:r>
              <a:rPr lang="zh-TW" altLang="en-US" sz="1300" kern="200" dirty="0">
                <a:latin typeface="標楷體" panose="03000509000000000000" pitchFamily="65" charset="-120"/>
                <a:ea typeface="標楷體" panose="03000509000000000000" pitchFamily="65" charset="-120"/>
              </a:rPr>
              <a:t>　</a:t>
            </a:r>
            <a:r>
              <a:rPr lang="en-US" altLang="zh-TW" sz="1300" kern="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1300" kern="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雙語教學評量</a:t>
            </a:r>
            <a:r>
              <a:rPr lang="en-US" altLang="zh-TW" sz="1300" kern="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/</a:t>
            </a:r>
            <a:r>
              <a:rPr lang="zh-TW" altLang="en-US" sz="1300" kern="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雙語教學評估要點</a:t>
            </a:r>
            <a:r>
              <a:rPr lang="en-US" altLang="zh-TW" sz="1300" kern="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</a:p>
          <a:p>
            <a:pPr>
              <a:lnSpc>
                <a:spcPts val="1300"/>
              </a:lnSpc>
              <a:spcBef>
                <a:spcPts val="300"/>
              </a:spcBef>
            </a:pPr>
            <a:r>
              <a:rPr lang="en-US" altLang="zh-TW" sz="1300" kern="200" dirty="0">
                <a:latin typeface="標楷體" panose="03000509000000000000" pitchFamily="65" charset="-120"/>
                <a:ea typeface="標楷體" panose="03000509000000000000" pitchFamily="65" charset="-120"/>
              </a:rPr>
              <a:t>4</a:t>
            </a:r>
            <a:r>
              <a:rPr lang="en-US" altLang="zh-TW" sz="1300" kern="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.</a:t>
            </a:r>
            <a:r>
              <a:rPr lang="zh-TW" altLang="en-US" sz="1300" kern="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分組跨領域共備教案設計與發表</a:t>
            </a:r>
            <a:endParaRPr lang="en-US" altLang="zh-TW" sz="1300" kern="2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>
              <a:lnSpc>
                <a:spcPts val="1300"/>
              </a:lnSpc>
            </a:pPr>
            <a:r>
              <a:rPr lang="zh-TW" altLang="en-US" sz="1300" kern="200" dirty="0">
                <a:latin typeface="標楷體" panose="03000509000000000000" pitchFamily="65" charset="-120"/>
                <a:ea typeface="標楷體" panose="03000509000000000000" pitchFamily="65" charset="-120"/>
              </a:rPr>
              <a:t>　</a:t>
            </a:r>
            <a:r>
              <a:rPr lang="en-US" altLang="zh-TW" sz="1300" kern="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1300" kern="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雙語教學實例分析與演練</a:t>
            </a:r>
            <a:r>
              <a:rPr lang="en-US" altLang="zh-TW" sz="1300" kern="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</a:p>
          <a:p>
            <a:pPr>
              <a:lnSpc>
                <a:spcPts val="1300"/>
              </a:lnSpc>
              <a:spcBef>
                <a:spcPts val="300"/>
              </a:spcBef>
            </a:pPr>
            <a:r>
              <a:rPr lang="en-US" altLang="zh-TW" sz="1300" kern="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5.</a:t>
            </a:r>
            <a:r>
              <a:rPr lang="zh-TW" altLang="en-US" sz="1300" kern="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雙語教學問題與對策探討</a:t>
            </a:r>
            <a:endParaRPr lang="zh-TW" altLang="en-US" sz="1300" kern="2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15" name="矩形 14"/>
          <p:cNvSpPr/>
          <p:nvPr/>
        </p:nvSpPr>
        <p:spPr>
          <a:xfrm>
            <a:off x="3239606" y="4817678"/>
            <a:ext cx="3429000" cy="630942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ts val="1200"/>
              </a:lnSpc>
              <a:spcBef>
                <a:spcPts val="300"/>
              </a:spcBef>
            </a:pPr>
            <a:r>
              <a:rPr lang="en-US" altLang="zh-TW" sz="1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1.</a:t>
            </a:r>
            <a:r>
              <a:rPr lang="zh-TW" altLang="en-US" sz="1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奠基雙語課程共備力，培養跨域共備社群智慧 </a:t>
            </a:r>
            <a:endParaRPr lang="en-US" altLang="zh-TW" sz="12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>
              <a:lnSpc>
                <a:spcPts val="1200"/>
              </a:lnSpc>
              <a:spcBef>
                <a:spcPts val="300"/>
              </a:spcBef>
            </a:pPr>
            <a:r>
              <a:rPr lang="en-US" altLang="zh-TW" sz="1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2.</a:t>
            </a:r>
            <a:r>
              <a:rPr lang="zh-TW" altLang="en-US" sz="1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熟悉雙語教育相關教材開發運用知能與策略 </a:t>
            </a:r>
            <a:endParaRPr lang="en-US" altLang="zh-TW" sz="12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>
              <a:lnSpc>
                <a:spcPts val="1200"/>
              </a:lnSpc>
              <a:spcBef>
                <a:spcPts val="300"/>
              </a:spcBef>
            </a:pPr>
            <a:r>
              <a:rPr lang="en-US" altLang="zh-TW" sz="1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3.</a:t>
            </a:r>
            <a:r>
              <a:rPr lang="zh-TW" altLang="en-US" sz="1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厚植現職教師雙語教學能力</a:t>
            </a:r>
            <a:endParaRPr lang="zh-TW" altLang="en-US" sz="12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16" name="矩形 15"/>
          <p:cNvSpPr/>
          <p:nvPr/>
        </p:nvSpPr>
        <p:spPr>
          <a:xfrm>
            <a:off x="3214554" y="7727699"/>
            <a:ext cx="3596802" cy="8361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1300"/>
              </a:lnSpc>
              <a:spcBef>
                <a:spcPts val="300"/>
              </a:spcBef>
            </a:pPr>
            <a:r>
              <a:rPr lang="zh-TW" altLang="en-US" sz="1200" spc="-1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適合對象：因應雙語教育變革需要英語增能的各級學校</a:t>
            </a:r>
            <a:endParaRPr lang="en-US" altLang="zh-TW" sz="1200" spc="-1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>
              <a:lnSpc>
                <a:spcPts val="1300"/>
              </a:lnSpc>
            </a:pPr>
            <a:r>
              <a:rPr lang="zh-TW" altLang="en-US" sz="1200" spc="-1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　　　　　老師或有意從事英語教學之相關人士 </a:t>
            </a:r>
            <a:endParaRPr lang="en-US" altLang="zh-TW" sz="1200" spc="-1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>
              <a:lnSpc>
                <a:spcPts val="1300"/>
              </a:lnSpc>
              <a:spcBef>
                <a:spcPts val="300"/>
              </a:spcBef>
            </a:pPr>
            <a:r>
              <a:rPr lang="zh-TW" altLang="en-US" sz="1200" spc="-1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適合程度：</a:t>
            </a:r>
            <a:r>
              <a:rPr lang="en-US" altLang="zh-TW" sz="1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CEFR B1-B2</a:t>
            </a:r>
            <a:r>
              <a:rPr lang="zh-TW" altLang="en-US" sz="1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TW" altLang="en-US" sz="1200" spc="-1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程度人士</a:t>
            </a:r>
            <a:endParaRPr lang="en-US" altLang="zh-TW" sz="1200" spc="-1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>
              <a:lnSpc>
                <a:spcPts val="1300"/>
              </a:lnSpc>
              <a:spcBef>
                <a:spcPts val="300"/>
              </a:spcBef>
            </a:pPr>
            <a:r>
              <a:rPr lang="zh-TW" altLang="en-US" sz="1200" spc="-1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招生人數：</a:t>
            </a:r>
            <a:r>
              <a:rPr lang="en-US" altLang="zh-TW" sz="1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15-30</a:t>
            </a:r>
            <a:r>
              <a:rPr lang="zh-TW" altLang="en-US" sz="1200" spc="-1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人</a:t>
            </a:r>
            <a:endParaRPr lang="zh-TW" altLang="en-US" sz="1200" spc="-1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17" name="矩形 16"/>
          <p:cNvSpPr/>
          <p:nvPr/>
        </p:nvSpPr>
        <p:spPr>
          <a:xfrm>
            <a:off x="3214553" y="8921489"/>
            <a:ext cx="3662235" cy="7976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1300"/>
              </a:lnSpc>
              <a:spcBef>
                <a:spcPts val="300"/>
              </a:spcBef>
            </a:pPr>
            <a:r>
              <a:rPr lang="zh-TW" altLang="en-US" sz="1200" spc="-1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時間：</a:t>
            </a:r>
            <a:r>
              <a:rPr lang="en-US" altLang="zh-TW" sz="1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2022/7/18~2022/8/25 (</a:t>
            </a:r>
            <a:r>
              <a:rPr lang="zh-TW" altLang="en-US" sz="1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共</a:t>
            </a:r>
            <a:r>
              <a:rPr lang="en-US" altLang="zh-TW" sz="1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12</a:t>
            </a:r>
            <a:r>
              <a:rPr lang="zh-TW" altLang="en-US" sz="1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堂</a:t>
            </a:r>
            <a:r>
              <a:rPr lang="en-US" altLang="zh-TW" sz="1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</a:p>
          <a:p>
            <a:pPr>
              <a:lnSpc>
                <a:spcPts val="1300"/>
              </a:lnSpc>
            </a:pPr>
            <a:r>
              <a:rPr lang="zh-TW" altLang="en-US" sz="1200" spc="-100" dirty="0">
                <a:latin typeface="標楷體" panose="03000509000000000000" pitchFamily="65" charset="-120"/>
                <a:ea typeface="標楷體" panose="03000509000000000000" pitchFamily="65" charset="-120"/>
              </a:rPr>
              <a:t>　</a:t>
            </a:r>
            <a:r>
              <a:rPr lang="zh-TW" altLang="en-US" sz="1200" spc="-1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　　每週一、四 </a:t>
            </a:r>
            <a:r>
              <a:rPr lang="en-US" altLang="zh-TW" sz="1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10:00-12:00 (2</a:t>
            </a:r>
            <a:r>
              <a:rPr lang="zh-TW" altLang="en-US" sz="1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小時</a:t>
            </a:r>
            <a:r>
              <a:rPr lang="en-US" altLang="zh-TW" sz="1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lang="en-US" altLang="zh-TW" sz="1200" spc="-1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</a:p>
          <a:p>
            <a:pPr>
              <a:lnSpc>
                <a:spcPts val="1300"/>
              </a:lnSpc>
              <a:spcBef>
                <a:spcPts val="200"/>
              </a:spcBef>
            </a:pPr>
            <a:r>
              <a:rPr lang="zh-TW" altLang="en-US" sz="1200" kern="1100" spc="-12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方式：線上上課使用</a:t>
            </a:r>
            <a:r>
              <a:rPr lang="en-US" altLang="zh-TW" sz="1200" kern="1100" spc="-8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google meet</a:t>
            </a:r>
            <a:r>
              <a:rPr lang="zh-TW" altLang="en-US" sz="1200" kern="1100" spc="-12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，學員需有鏡頭、麥克風 　　　</a:t>
            </a:r>
            <a:endParaRPr lang="en-US" altLang="zh-TW" sz="1200" kern="1100" spc="-12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>
              <a:lnSpc>
                <a:spcPts val="1300"/>
              </a:lnSpc>
            </a:pPr>
            <a:r>
              <a:rPr lang="zh-TW" altLang="en-US" sz="1200" kern="1100" spc="-12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　　　老師的自編教材、課堂講述、個人展演、小組討論</a:t>
            </a:r>
            <a:endParaRPr lang="zh-TW" altLang="en-US" sz="1200" kern="1100" spc="-12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18" name="矩形 17"/>
          <p:cNvSpPr/>
          <p:nvPr/>
        </p:nvSpPr>
        <p:spPr>
          <a:xfrm>
            <a:off x="181367" y="3783889"/>
            <a:ext cx="2622289" cy="8745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1300"/>
              </a:lnSpc>
              <a:spcBef>
                <a:spcPts val="300"/>
              </a:spcBef>
            </a:pPr>
            <a:r>
              <a:rPr lang="zh-TW" altLang="en-US" sz="1200" kern="1000" spc="-12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美國南加州成長、發音純正；</a:t>
            </a:r>
            <a:endParaRPr lang="en-US" altLang="zh-TW" sz="1200" kern="1000" spc="-12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>
              <a:lnSpc>
                <a:spcPts val="1300"/>
              </a:lnSpc>
              <a:spcBef>
                <a:spcPts val="300"/>
              </a:spcBef>
            </a:pPr>
            <a:r>
              <a:rPr lang="zh-TW" altLang="en-US" sz="1200" kern="1000" spc="-12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全英語、雙語授課，教學經歷</a:t>
            </a:r>
            <a:r>
              <a:rPr lang="en-US" altLang="zh-TW" sz="1200" kern="1000" spc="-12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20</a:t>
            </a:r>
            <a:r>
              <a:rPr lang="zh-TW" altLang="en-US" sz="1200" kern="1000" spc="-12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年。 </a:t>
            </a:r>
            <a:endParaRPr lang="en-US" altLang="zh-TW" sz="1200" kern="1000" spc="-12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>
              <a:lnSpc>
                <a:spcPts val="1300"/>
              </a:lnSpc>
              <a:spcBef>
                <a:spcPts val="300"/>
              </a:spcBef>
            </a:pPr>
            <a:r>
              <a:rPr lang="zh-TW" altLang="en-US" sz="1200" kern="1000" spc="-12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國立交通大學 英語教學研究所 </a:t>
            </a:r>
            <a:endParaRPr lang="en-US" altLang="zh-TW" sz="1200" kern="1000" spc="-12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>
              <a:lnSpc>
                <a:spcPts val="1300"/>
              </a:lnSpc>
              <a:spcBef>
                <a:spcPts val="300"/>
              </a:spcBef>
            </a:pPr>
            <a:r>
              <a:rPr lang="zh-TW" altLang="en-US" sz="1200" kern="1000" spc="-12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國立台灣師範大學 英語教學博士候選人</a:t>
            </a:r>
            <a:endParaRPr lang="zh-TW" altLang="en-US" sz="1200" kern="1000" spc="-12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19" name="矩形 18"/>
          <p:cNvSpPr/>
          <p:nvPr/>
        </p:nvSpPr>
        <p:spPr>
          <a:xfrm>
            <a:off x="241822" y="8001024"/>
            <a:ext cx="2972731" cy="13362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1300"/>
              </a:lnSpc>
              <a:spcBef>
                <a:spcPts val="300"/>
              </a:spcBef>
            </a:pPr>
            <a:r>
              <a:rPr lang="zh-TW" altLang="en-US" sz="1200" spc="-100" dirty="0" smtClean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課程費用：</a:t>
            </a:r>
            <a:r>
              <a:rPr lang="en-US" altLang="zh-TW" sz="1200" dirty="0" smtClean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3,360</a:t>
            </a:r>
            <a:r>
              <a:rPr lang="zh-TW" altLang="en-US" sz="1200" spc="-100" dirty="0" smtClean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元</a:t>
            </a:r>
            <a:r>
              <a:rPr lang="en-US" altLang="zh-TW" sz="1200" spc="-100" dirty="0" smtClean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1200" spc="-100" dirty="0" smtClean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此為優惠價不再做折扣</a:t>
            </a:r>
            <a:r>
              <a:rPr lang="en-US" altLang="zh-TW" sz="1200" spc="-100" dirty="0" smtClean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 </a:t>
            </a:r>
            <a:r>
              <a:rPr lang="zh-TW" altLang="en-US" sz="1200" spc="-100" dirty="0" smtClean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　　　　　</a:t>
            </a:r>
            <a:endParaRPr lang="en-US" altLang="zh-TW" sz="1200" spc="-100" dirty="0" smtClean="0">
              <a:solidFill>
                <a:schemeClr val="bg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>
              <a:lnSpc>
                <a:spcPts val="1300"/>
              </a:lnSpc>
            </a:pPr>
            <a:r>
              <a:rPr lang="zh-TW" altLang="en-US" sz="1200" spc="-100" dirty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　</a:t>
            </a:r>
            <a:r>
              <a:rPr lang="zh-TW" altLang="en-US" sz="1200" spc="-100" dirty="0" smtClean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　　　　*可核發教師研習時數</a:t>
            </a:r>
            <a:r>
              <a:rPr lang="en-US" altLang="zh-TW" sz="1200" dirty="0" smtClean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24</a:t>
            </a:r>
            <a:r>
              <a:rPr lang="zh-TW" altLang="en-US" sz="1200" spc="-100" dirty="0" smtClean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小時 </a:t>
            </a:r>
            <a:endParaRPr lang="en-US" altLang="zh-TW" sz="1200" spc="-100" dirty="0" smtClean="0">
              <a:solidFill>
                <a:schemeClr val="bg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>
              <a:lnSpc>
                <a:spcPts val="1300"/>
              </a:lnSpc>
              <a:spcBef>
                <a:spcPts val="300"/>
              </a:spcBef>
            </a:pPr>
            <a:r>
              <a:rPr lang="zh-TW" altLang="en-US" sz="1200" spc="-100" dirty="0" smtClean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聯絡電話：</a:t>
            </a:r>
            <a:r>
              <a:rPr lang="en-US" altLang="zh-TW" sz="1200" dirty="0" smtClean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02-2311-3040/</a:t>
            </a:r>
            <a:r>
              <a:rPr lang="zh-TW" altLang="en-US" sz="1200" spc="-100" dirty="0" smtClean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分機</a:t>
            </a:r>
            <a:r>
              <a:rPr lang="en-US" altLang="zh-TW" sz="1200" dirty="0" smtClean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1523</a:t>
            </a:r>
            <a:r>
              <a:rPr lang="zh-TW" altLang="en-US" sz="1200" spc="-100" dirty="0" smtClean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陳小姐 </a:t>
            </a:r>
            <a:endParaRPr lang="en-US" altLang="zh-TW" sz="1200" spc="-100" dirty="0" smtClean="0">
              <a:solidFill>
                <a:schemeClr val="bg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>
              <a:lnSpc>
                <a:spcPts val="1300"/>
              </a:lnSpc>
              <a:spcBef>
                <a:spcPts val="300"/>
              </a:spcBef>
            </a:pPr>
            <a:r>
              <a:rPr lang="zh-TW" altLang="en-US" sz="1200" spc="-100" dirty="0" smtClean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網路報名：</a:t>
            </a:r>
            <a:endParaRPr lang="en-US" altLang="zh-TW" sz="1200" spc="-100" dirty="0" smtClean="0">
              <a:solidFill>
                <a:schemeClr val="bg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>
              <a:lnSpc>
                <a:spcPts val="1300"/>
              </a:lnSpc>
            </a:pPr>
            <a:r>
              <a:rPr lang="en-US" altLang="zh-TW" sz="1200" spc="-100" dirty="0" smtClean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https://my.utaipei.edu.tw/ </a:t>
            </a:r>
            <a:r>
              <a:rPr lang="en-US" altLang="zh-TW" sz="1200" spc="-100" dirty="0" err="1" smtClean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tpec_exeducation</a:t>
            </a:r>
            <a:r>
              <a:rPr lang="en-US" altLang="zh-TW" sz="1200" spc="-100" dirty="0" smtClean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/index.html </a:t>
            </a:r>
          </a:p>
          <a:p>
            <a:pPr>
              <a:lnSpc>
                <a:spcPts val="1300"/>
              </a:lnSpc>
            </a:pPr>
            <a:r>
              <a:rPr lang="zh-TW" altLang="en-US" sz="1200" spc="-100" dirty="0" smtClean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（請先點選「加入學員」）</a:t>
            </a:r>
            <a:endParaRPr lang="zh-TW" altLang="en-US" sz="1200" spc="-100" dirty="0">
              <a:solidFill>
                <a:schemeClr val="bg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938687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173</TotalTime>
  <Words>620</Words>
  <Application>Microsoft Office PowerPoint</Application>
  <PresentationFormat>A4 紙張 (210x297 公釐)</PresentationFormat>
  <Paragraphs>41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7" baseType="lpstr">
      <vt:lpstr>新細明體</vt:lpstr>
      <vt:lpstr>標楷體</vt:lpstr>
      <vt:lpstr>Arial</vt:lpstr>
      <vt:lpstr>Calibri</vt:lpstr>
      <vt:lpstr>Calibri Light</vt:lpstr>
      <vt:lpstr>Office 佈景主題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User</dc:creator>
  <cp:lastModifiedBy>user</cp:lastModifiedBy>
  <cp:revision>13</cp:revision>
  <dcterms:created xsi:type="dcterms:W3CDTF">2022-06-20T07:04:52Z</dcterms:created>
  <dcterms:modified xsi:type="dcterms:W3CDTF">2022-07-01T00:43:50Z</dcterms:modified>
</cp:coreProperties>
</file>