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1"/>
  </p:notesMasterIdLst>
  <p:sldIdLst>
    <p:sldId id="256" r:id="rId2"/>
    <p:sldId id="322" r:id="rId3"/>
    <p:sldId id="296" r:id="rId4"/>
    <p:sldId id="294" r:id="rId5"/>
    <p:sldId id="295" r:id="rId6"/>
    <p:sldId id="297" r:id="rId7"/>
    <p:sldId id="272" r:id="rId8"/>
    <p:sldId id="276" r:id="rId9"/>
    <p:sldId id="270" r:id="rId10"/>
    <p:sldId id="271" r:id="rId11"/>
    <p:sldId id="273" r:id="rId12"/>
    <p:sldId id="257" r:id="rId13"/>
    <p:sldId id="260" r:id="rId14"/>
    <p:sldId id="261" r:id="rId15"/>
    <p:sldId id="280" r:id="rId16"/>
    <p:sldId id="263" r:id="rId17"/>
    <p:sldId id="267" r:id="rId18"/>
    <p:sldId id="264" r:id="rId19"/>
    <p:sldId id="341" r:id="rId20"/>
    <p:sldId id="339" r:id="rId21"/>
    <p:sldId id="338" r:id="rId22"/>
    <p:sldId id="336" r:id="rId23"/>
    <p:sldId id="359" r:id="rId24"/>
    <p:sldId id="360" r:id="rId25"/>
    <p:sldId id="357" r:id="rId26"/>
    <p:sldId id="358" r:id="rId27"/>
    <p:sldId id="342" r:id="rId28"/>
    <p:sldId id="343" r:id="rId29"/>
    <p:sldId id="325" r:id="rId30"/>
    <p:sldId id="321" r:id="rId31"/>
    <p:sldId id="340" r:id="rId32"/>
    <p:sldId id="326" r:id="rId33"/>
    <p:sldId id="333" r:id="rId34"/>
    <p:sldId id="298" r:id="rId35"/>
    <p:sldId id="307" r:id="rId36"/>
    <p:sldId id="327" r:id="rId37"/>
    <p:sldId id="332" r:id="rId38"/>
    <p:sldId id="328" r:id="rId39"/>
    <p:sldId id="329" r:id="rId40"/>
    <p:sldId id="330" r:id="rId41"/>
    <p:sldId id="275" r:id="rId42"/>
    <p:sldId id="285" r:id="rId43"/>
    <p:sldId id="292" r:id="rId44"/>
    <p:sldId id="282" r:id="rId45"/>
    <p:sldId id="287" r:id="rId46"/>
    <p:sldId id="288" r:id="rId47"/>
    <p:sldId id="346" r:id="rId48"/>
    <p:sldId id="348" r:id="rId49"/>
    <p:sldId id="350" r:id="rId50"/>
    <p:sldId id="351" r:id="rId51"/>
    <p:sldId id="355" r:id="rId52"/>
    <p:sldId id="356" r:id="rId53"/>
    <p:sldId id="347" r:id="rId54"/>
    <p:sldId id="345" r:id="rId55"/>
    <p:sldId id="283" r:id="rId56"/>
    <p:sldId id="277" r:id="rId57"/>
    <p:sldId id="278" r:id="rId58"/>
    <p:sldId id="279" r:id="rId59"/>
    <p:sldId id="289" r:id="rId60"/>
    <p:sldId id="335" r:id="rId61"/>
    <p:sldId id="334" r:id="rId62"/>
    <p:sldId id="293" r:id="rId63"/>
    <p:sldId id="304" r:id="rId64"/>
    <p:sldId id="305" r:id="rId65"/>
    <p:sldId id="316" r:id="rId66"/>
    <p:sldId id="317" r:id="rId67"/>
    <p:sldId id="318" r:id="rId68"/>
    <p:sldId id="331" r:id="rId69"/>
    <p:sldId id="319" r:id="rId7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71"/>
    <a:srgbClr val="CC3300"/>
    <a:srgbClr val="F8CCF0"/>
    <a:srgbClr val="DA2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" autoAdjust="0"/>
    <p:restoredTop sz="77314" autoAdjust="0"/>
  </p:normalViewPr>
  <p:slideViewPr>
    <p:cSldViewPr>
      <p:cViewPr>
        <p:scale>
          <a:sx n="66" d="100"/>
          <a:sy n="66" d="100"/>
        </p:scale>
        <p:origin x="-129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9E5AF-F0D8-4A34-BE3D-8FA6BCADB764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5E3406DA-E625-459C-944B-30368FFFC633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前</a:t>
          </a:r>
          <a:r>
            <a:rPr lang="en-US" altLang="zh-TW" dirty="0" smtClean="0"/>
            <a:t>20</a:t>
          </a:r>
          <a:r>
            <a:rPr lang="zh-TW" altLang="en-US" dirty="0" smtClean="0"/>
            <a:t>年</a:t>
          </a:r>
          <a:endParaRPr lang="en-US" altLang="zh-TW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      庄腳人吃醜番麥</a:t>
          </a:r>
          <a:endParaRPr lang="en-US" altLang="zh-TW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     台北人</a:t>
          </a:r>
          <a:r>
            <a:rPr lang="en-US" altLang="zh-TW" dirty="0" smtClean="0"/>
            <a:t>_~</a:t>
          </a:r>
          <a:r>
            <a:rPr lang="zh-TW" altLang="en-US" dirty="0" smtClean="0"/>
            <a:t>吃水菜</a:t>
          </a: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E82C1ED9-CBD4-41A6-A8C5-14E885BCDCA8}" type="parTrans" cxnId="{82905474-D9CB-44A8-AA1E-73142849FBB7}">
      <dgm:prSet/>
      <dgm:spPr/>
      <dgm:t>
        <a:bodyPr/>
        <a:lstStyle/>
        <a:p>
          <a:endParaRPr lang="zh-TW" altLang="en-US"/>
        </a:p>
      </dgm:t>
    </dgm:pt>
    <dgm:pt modelId="{DC3BB649-5D23-472A-8F4A-837C48B334AE}" type="sibTrans" cxnId="{82905474-D9CB-44A8-AA1E-73142849FBB7}">
      <dgm:prSet/>
      <dgm:spPr/>
      <dgm:t>
        <a:bodyPr/>
        <a:lstStyle/>
        <a:p>
          <a:endParaRPr lang="zh-TW" altLang="en-US"/>
        </a:p>
      </dgm:t>
    </dgm:pt>
    <dgm:pt modelId="{FE9E5062-5011-402F-82DF-3B439898B108}">
      <dgm:prSet phldrT="[文字]"/>
      <dgm:spPr/>
      <dgm:t>
        <a:bodyPr/>
        <a:lstStyle/>
        <a:p>
          <a:r>
            <a:rPr lang="zh-TW" altLang="en-US" dirty="0" smtClean="0"/>
            <a:t>中</a:t>
          </a:r>
          <a:r>
            <a:rPr lang="en-US" altLang="zh-TW" dirty="0" smtClean="0"/>
            <a:t>20</a:t>
          </a:r>
          <a:r>
            <a:rPr lang="zh-TW" altLang="en-US" dirty="0" smtClean="0"/>
            <a:t>年</a:t>
          </a:r>
          <a:endParaRPr lang="en-US" altLang="zh-TW" dirty="0" smtClean="0"/>
        </a:p>
        <a:p>
          <a:r>
            <a:rPr lang="zh-TW" altLang="en-US" dirty="0" smtClean="0"/>
            <a:t>台北家庭</a:t>
          </a:r>
          <a:r>
            <a:rPr lang="en-US" altLang="zh-TW" dirty="0" smtClean="0"/>
            <a:t>-</a:t>
          </a:r>
          <a:r>
            <a:rPr lang="zh-TW" altLang="en-US" dirty="0" smtClean="0"/>
            <a:t>花園</a:t>
          </a:r>
          <a:r>
            <a:rPr lang="en-US" altLang="zh-TW" dirty="0" smtClean="0"/>
            <a:t>+</a:t>
          </a:r>
          <a:r>
            <a:rPr lang="zh-TW" altLang="en-US" dirty="0" smtClean="0"/>
            <a:t>菜園</a:t>
          </a:r>
          <a:endParaRPr lang="zh-TW" altLang="en-US" dirty="0"/>
        </a:p>
      </dgm:t>
    </dgm:pt>
    <dgm:pt modelId="{45CF672C-65CE-4346-BC1C-C60E7170F42A}" type="parTrans" cxnId="{BC402E2A-5235-4A04-9208-B9CB3AA0D494}">
      <dgm:prSet/>
      <dgm:spPr/>
      <dgm:t>
        <a:bodyPr/>
        <a:lstStyle/>
        <a:p>
          <a:endParaRPr lang="zh-TW" altLang="en-US"/>
        </a:p>
      </dgm:t>
    </dgm:pt>
    <dgm:pt modelId="{186839CA-E0E1-4369-9326-D9EE11C747A5}" type="sibTrans" cxnId="{BC402E2A-5235-4A04-9208-B9CB3AA0D494}">
      <dgm:prSet/>
      <dgm:spPr/>
      <dgm:t>
        <a:bodyPr/>
        <a:lstStyle/>
        <a:p>
          <a:endParaRPr lang="zh-TW" altLang="en-US"/>
        </a:p>
      </dgm:t>
    </dgm:pt>
    <dgm:pt modelId="{8D746E72-88F1-4301-AE50-A4156063860C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後</a:t>
          </a:r>
          <a:r>
            <a:rPr lang="en-US" altLang="zh-TW" dirty="0" smtClean="0"/>
            <a:t>19</a:t>
          </a:r>
          <a:r>
            <a:rPr lang="zh-TW" altLang="en-US" dirty="0" smtClean="0"/>
            <a:t>年</a:t>
          </a:r>
          <a:r>
            <a:rPr lang="en-US" altLang="zh-TW" dirty="0" smtClean="0"/>
            <a:t>~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教職</a:t>
          </a:r>
          <a:r>
            <a:rPr lang="en-US" altLang="zh-TW" dirty="0" smtClean="0"/>
            <a:t>+</a:t>
          </a:r>
          <a:r>
            <a:rPr lang="zh-TW" altLang="en-US" dirty="0" smtClean="0"/>
            <a:t>分享</a:t>
          </a:r>
        </a:p>
      </dgm:t>
    </dgm:pt>
    <dgm:pt modelId="{7B79944A-C777-453D-A0F8-52E8BDC4C648}" type="parTrans" cxnId="{7F91D7DB-5F69-42E6-94E2-8A377831A7F9}">
      <dgm:prSet/>
      <dgm:spPr/>
      <dgm:t>
        <a:bodyPr/>
        <a:lstStyle/>
        <a:p>
          <a:endParaRPr lang="zh-TW" altLang="en-US"/>
        </a:p>
      </dgm:t>
    </dgm:pt>
    <dgm:pt modelId="{7634CF5D-8092-46A6-B308-1EB7DB9905F8}" type="sibTrans" cxnId="{7F91D7DB-5F69-42E6-94E2-8A377831A7F9}">
      <dgm:prSet/>
      <dgm:spPr/>
      <dgm:t>
        <a:bodyPr/>
        <a:lstStyle/>
        <a:p>
          <a:endParaRPr lang="zh-TW" altLang="en-US"/>
        </a:p>
      </dgm:t>
    </dgm:pt>
    <dgm:pt modelId="{C6A91868-0156-4BA8-AF77-8DEA0751EADB}" type="pres">
      <dgm:prSet presAssocID="{A359E5AF-F0D8-4A34-BE3D-8FA6BCADB764}" presName="compositeShape" presStyleCnt="0">
        <dgm:presLayoutVars>
          <dgm:chMax val="7"/>
          <dgm:dir/>
          <dgm:resizeHandles val="exact"/>
        </dgm:presLayoutVars>
      </dgm:prSet>
      <dgm:spPr/>
    </dgm:pt>
    <dgm:pt modelId="{6ABA4976-4FB4-47F1-A4C8-E9D36BC150DC}" type="pres">
      <dgm:prSet presAssocID="{A359E5AF-F0D8-4A34-BE3D-8FA6BCADB764}" presName="wedge1" presStyleLbl="node1" presStyleIdx="0" presStyleCnt="3" custScaleX="209400" custScaleY="122955" custLinFactNeighborX="-839" custLinFactNeighborY="-1812"/>
      <dgm:spPr/>
      <dgm:t>
        <a:bodyPr/>
        <a:lstStyle/>
        <a:p>
          <a:endParaRPr lang="zh-TW" altLang="en-US"/>
        </a:p>
      </dgm:t>
    </dgm:pt>
    <dgm:pt modelId="{6AA0AE69-79F5-46DF-9146-5CFEAB3FF885}" type="pres">
      <dgm:prSet presAssocID="{A359E5AF-F0D8-4A34-BE3D-8FA6BCADB76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562018-C93B-4C9C-AE95-3883CEF39FE8}" type="pres">
      <dgm:prSet presAssocID="{A359E5AF-F0D8-4A34-BE3D-8FA6BCADB764}" presName="wedge2" presStyleLbl="node1" presStyleIdx="1" presStyleCnt="3" custScaleX="215685" custScaleY="143004" custLinFactNeighborX="-118" custLinFactNeighborY="1366"/>
      <dgm:spPr/>
      <dgm:t>
        <a:bodyPr/>
        <a:lstStyle/>
        <a:p>
          <a:endParaRPr lang="zh-TW" altLang="en-US"/>
        </a:p>
      </dgm:t>
    </dgm:pt>
    <dgm:pt modelId="{921D7145-3491-4721-BCF2-039558C3C4B9}" type="pres">
      <dgm:prSet presAssocID="{A359E5AF-F0D8-4A34-BE3D-8FA6BCADB76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481F58-B936-42D6-BDC3-4EE015C899F8}" type="pres">
      <dgm:prSet presAssocID="{A359E5AF-F0D8-4A34-BE3D-8FA6BCADB764}" presName="wedge3" presStyleLbl="node1" presStyleIdx="2" presStyleCnt="3" custScaleX="220763" custScaleY="127283" custLinFactNeighborX="-5155" custLinFactNeighborY="-2706"/>
      <dgm:spPr/>
      <dgm:t>
        <a:bodyPr/>
        <a:lstStyle/>
        <a:p>
          <a:endParaRPr lang="zh-TW" altLang="en-US"/>
        </a:p>
      </dgm:t>
    </dgm:pt>
    <dgm:pt modelId="{309D425D-6426-4ED2-A37C-F8919CA3897F}" type="pres">
      <dgm:prSet presAssocID="{A359E5AF-F0D8-4A34-BE3D-8FA6BCADB76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2905474-D9CB-44A8-AA1E-73142849FBB7}" srcId="{A359E5AF-F0D8-4A34-BE3D-8FA6BCADB764}" destId="{5E3406DA-E625-459C-944B-30368FFFC633}" srcOrd="0" destOrd="0" parTransId="{E82C1ED9-CBD4-41A6-A8C5-14E885BCDCA8}" sibTransId="{DC3BB649-5D23-472A-8F4A-837C48B334AE}"/>
    <dgm:cxn modelId="{04104974-330B-43F7-A453-F9A0C388D6F4}" type="presOf" srcId="{FE9E5062-5011-402F-82DF-3B439898B108}" destId="{0B562018-C93B-4C9C-AE95-3883CEF39FE8}" srcOrd="0" destOrd="0" presId="urn:microsoft.com/office/officeart/2005/8/layout/chart3"/>
    <dgm:cxn modelId="{E13444EA-FAA5-4323-9B4F-5F22E945735B}" type="presOf" srcId="{A359E5AF-F0D8-4A34-BE3D-8FA6BCADB764}" destId="{C6A91868-0156-4BA8-AF77-8DEA0751EADB}" srcOrd="0" destOrd="0" presId="urn:microsoft.com/office/officeart/2005/8/layout/chart3"/>
    <dgm:cxn modelId="{B3081B5A-80EA-437B-A741-563EB9854D1E}" type="presOf" srcId="{8D746E72-88F1-4301-AE50-A4156063860C}" destId="{3A481F58-B936-42D6-BDC3-4EE015C899F8}" srcOrd="0" destOrd="0" presId="urn:microsoft.com/office/officeart/2005/8/layout/chart3"/>
    <dgm:cxn modelId="{4587431F-CBBA-4311-A742-484AF880E53A}" type="presOf" srcId="{5E3406DA-E625-459C-944B-30368FFFC633}" destId="{6ABA4976-4FB4-47F1-A4C8-E9D36BC150DC}" srcOrd="0" destOrd="0" presId="urn:microsoft.com/office/officeart/2005/8/layout/chart3"/>
    <dgm:cxn modelId="{EEBE4968-44D3-4351-B2DD-506A89731F95}" type="presOf" srcId="{FE9E5062-5011-402F-82DF-3B439898B108}" destId="{921D7145-3491-4721-BCF2-039558C3C4B9}" srcOrd="1" destOrd="0" presId="urn:microsoft.com/office/officeart/2005/8/layout/chart3"/>
    <dgm:cxn modelId="{B60CAC63-FFA8-4008-B961-605BA719539F}" type="presOf" srcId="{5E3406DA-E625-459C-944B-30368FFFC633}" destId="{6AA0AE69-79F5-46DF-9146-5CFEAB3FF885}" srcOrd="1" destOrd="0" presId="urn:microsoft.com/office/officeart/2005/8/layout/chart3"/>
    <dgm:cxn modelId="{22B5B3EC-AF8B-4646-AFB7-3B189FB993FA}" type="presOf" srcId="{8D746E72-88F1-4301-AE50-A4156063860C}" destId="{309D425D-6426-4ED2-A37C-F8919CA3897F}" srcOrd="1" destOrd="0" presId="urn:microsoft.com/office/officeart/2005/8/layout/chart3"/>
    <dgm:cxn modelId="{BC402E2A-5235-4A04-9208-B9CB3AA0D494}" srcId="{A359E5AF-F0D8-4A34-BE3D-8FA6BCADB764}" destId="{FE9E5062-5011-402F-82DF-3B439898B108}" srcOrd="1" destOrd="0" parTransId="{45CF672C-65CE-4346-BC1C-C60E7170F42A}" sibTransId="{186839CA-E0E1-4369-9326-D9EE11C747A5}"/>
    <dgm:cxn modelId="{7F91D7DB-5F69-42E6-94E2-8A377831A7F9}" srcId="{A359E5AF-F0D8-4A34-BE3D-8FA6BCADB764}" destId="{8D746E72-88F1-4301-AE50-A4156063860C}" srcOrd="2" destOrd="0" parTransId="{7B79944A-C777-453D-A0F8-52E8BDC4C648}" sibTransId="{7634CF5D-8092-46A6-B308-1EB7DB9905F8}"/>
    <dgm:cxn modelId="{BA95144D-7AFB-4828-92EC-F456614F3314}" type="presParOf" srcId="{C6A91868-0156-4BA8-AF77-8DEA0751EADB}" destId="{6ABA4976-4FB4-47F1-A4C8-E9D36BC150DC}" srcOrd="0" destOrd="0" presId="urn:microsoft.com/office/officeart/2005/8/layout/chart3"/>
    <dgm:cxn modelId="{FCEF259D-E46C-4D19-AA14-0B4DFC4080B7}" type="presParOf" srcId="{C6A91868-0156-4BA8-AF77-8DEA0751EADB}" destId="{6AA0AE69-79F5-46DF-9146-5CFEAB3FF885}" srcOrd="1" destOrd="0" presId="urn:microsoft.com/office/officeart/2005/8/layout/chart3"/>
    <dgm:cxn modelId="{3A3F11A6-5F84-4DE8-8CDE-20114CEAFAD5}" type="presParOf" srcId="{C6A91868-0156-4BA8-AF77-8DEA0751EADB}" destId="{0B562018-C93B-4C9C-AE95-3883CEF39FE8}" srcOrd="2" destOrd="0" presId="urn:microsoft.com/office/officeart/2005/8/layout/chart3"/>
    <dgm:cxn modelId="{443127DE-5D5F-4AFE-B489-0DEE763F62B4}" type="presParOf" srcId="{C6A91868-0156-4BA8-AF77-8DEA0751EADB}" destId="{921D7145-3491-4721-BCF2-039558C3C4B9}" srcOrd="3" destOrd="0" presId="urn:microsoft.com/office/officeart/2005/8/layout/chart3"/>
    <dgm:cxn modelId="{D536D85D-DF7E-41CB-B68E-C88CE1A8475F}" type="presParOf" srcId="{C6A91868-0156-4BA8-AF77-8DEA0751EADB}" destId="{3A481F58-B936-42D6-BDC3-4EE015C899F8}" srcOrd="4" destOrd="0" presId="urn:microsoft.com/office/officeart/2005/8/layout/chart3"/>
    <dgm:cxn modelId="{F6A03875-7636-4337-BAA2-ED7AA4028B70}" type="presParOf" srcId="{C6A91868-0156-4BA8-AF77-8DEA0751EADB}" destId="{309D425D-6426-4ED2-A37C-F8919CA3897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2D47D0-243D-4B21-B772-DEF93A36E41D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852FFCF-BBD8-4915-9A5A-AF6501054364}">
      <dgm:prSet phldrT="[文字]"/>
      <dgm:spPr/>
      <dgm:t>
        <a:bodyPr/>
        <a:lstStyle/>
        <a:p>
          <a:r>
            <a:rPr lang="en-US" altLang="zh-TW" dirty="0" smtClean="0"/>
            <a:t>C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AFA39188-340B-4B07-8D20-427CC5388C51}" type="parTrans" cxnId="{691C2F00-3524-4AE7-9252-CE2B8D72B2F8}">
      <dgm:prSet/>
      <dgm:spPr/>
      <dgm:t>
        <a:bodyPr/>
        <a:lstStyle/>
        <a:p>
          <a:endParaRPr lang="zh-TW" altLang="en-US"/>
        </a:p>
      </dgm:t>
    </dgm:pt>
    <dgm:pt modelId="{4368EAD6-3059-4ADD-B213-FD272FE27DCF}" type="sibTrans" cxnId="{691C2F00-3524-4AE7-9252-CE2B8D72B2F8}">
      <dgm:prSet/>
      <dgm:spPr/>
      <dgm:t>
        <a:bodyPr/>
        <a:lstStyle/>
        <a:p>
          <a:endParaRPr lang="zh-TW" altLang="en-US"/>
        </a:p>
      </dgm:t>
    </dgm:pt>
    <dgm:pt modelId="{E28E1159-6BA0-4557-AD17-23D96BDD34FE}">
      <dgm:prSet phldrT="[文字]"/>
      <dgm:spPr/>
      <dgm:t>
        <a:bodyPr/>
        <a:lstStyle/>
        <a:p>
          <a:r>
            <a:rPr lang="en-US" altLang="zh-TW" dirty="0" smtClean="0"/>
            <a:t>A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EFF6C212-1311-40E3-AAF2-092B7A0007D4}" type="parTrans" cxnId="{C273DF84-22C5-4DB9-8DA3-794658A03E6C}">
      <dgm:prSet/>
      <dgm:spPr/>
      <dgm:t>
        <a:bodyPr/>
        <a:lstStyle/>
        <a:p>
          <a:endParaRPr lang="zh-TW" altLang="en-US"/>
        </a:p>
      </dgm:t>
    </dgm:pt>
    <dgm:pt modelId="{6809BD9B-8E56-42D3-A538-86111FEFC236}" type="sibTrans" cxnId="{C273DF84-22C5-4DB9-8DA3-794658A03E6C}">
      <dgm:prSet/>
      <dgm:spPr/>
      <dgm:t>
        <a:bodyPr/>
        <a:lstStyle/>
        <a:p>
          <a:endParaRPr lang="zh-TW" altLang="en-US"/>
        </a:p>
      </dgm:t>
    </dgm:pt>
    <dgm:pt modelId="{E830FE2D-9B89-46BD-A6C5-74B5EA663F8F}">
      <dgm:prSet phldrT="[文字]"/>
      <dgm:spPr/>
      <dgm:t>
        <a:bodyPr/>
        <a:lstStyle/>
        <a:p>
          <a:r>
            <a:rPr lang="en-US" altLang="zh-TW" dirty="0" smtClean="0"/>
            <a:t>B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B9F94092-673B-4160-8351-2BDC537B9B45}" type="parTrans" cxnId="{560DDB75-9374-48C2-996D-38A6D7889E40}">
      <dgm:prSet/>
      <dgm:spPr/>
      <dgm:t>
        <a:bodyPr/>
        <a:lstStyle/>
        <a:p>
          <a:endParaRPr lang="zh-TW" altLang="en-US"/>
        </a:p>
      </dgm:t>
    </dgm:pt>
    <dgm:pt modelId="{4CB08651-131E-4A47-8B86-95F4DFAF0300}" type="sibTrans" cxnId="{560DDB75-9374-48C2-996D-38A6D7889E40}">
      <dgm:prSet/>
      <dgm:spPr/>
      <dgm:t>
        <a:bodyPr/>
        <a:lstStyle/>
        <a:p>
          <a:endParaRPr lang="zh-TW" altLang="en-US"/>
        </a:p>
      </dgm:t>
    </dgm:pt>
    <dgm:pt modelId="{C9B75897-6F1B-48F5-9D1B-11F0B28AAB1B}">
      <dgm:prSet phldrT="[文字]"/>
      <dgm:spPr/>
      <dgm:t>
        <a:bodyPr/>
        <a:lstStyle/>
        <a:p>
          <a:r>
            <a:rPr lang="en-US" altLang="zh-TW" dirty="0" smtClean="0"/>
            <a:t>D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7C2453A3-C76F-4631-A64A-8B2A49A767BB}" type="parTrans" cxnId="{B0B0E715-4BF8-4351-B98F-3AE407D0802B}">
      <dgm:prSet/>
      <dgm:spPr/>
      <dgm:t>
        <a:bodyPr/>
        <a:lstStyle/>
        <a:p>
          <a:endParaRPr lang="zh-TW" altLang="en-US"/>
        </a:p>
      </dgm:t>
    </dgm:pt>
    <dgm:pt modelId="{09EE8236-815D-49A3-BFE1-E521BB4FA477}" type="sibTrans" cxnId="{B0B0E715-4BF8-4351-B98F-3AE407D0802B}">
      <dgm:prSet/>
      <dgm:spPr/>
      <dgm:t>
        <a:bodyPr/>
        <a:lstStyle/>
        <a:p>
          <a:endParaRPr lang="zh-TW" altLang="en-US"/>
        </a:p>
      </dgm:t>
    </dgm:pt>
    <dgm:pt modelId="{D912B5D5-24A8-44AC-8514-56B81711AF5E}" type="pres">
      <dgm:prSet presAssocID="{4A2D47D0-243D-4B21-B772-DEF93A36E41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5A9BD3-1A2B-4318-9B96-12D17D1D6920}" type="pres">
      <dgm:prSet presAssocID="{4A2D47D0-243D-4B21-B772-DEF93A36E41D}" presName="children" presStyleCnt="0"/>
      <dgm:spPr/>
    </dgm:pt>
    <dgm:pt modelId="{3C2E8D6B-8338-4E87-B685-338FACDFE5BD}" type="pres">
      <dgm:prSet presAssocID="{4A2D47D0-243D-4B21-B772-DEF93A36E41D}" presName="childPlaceholder" presStyleCnt="0"/>
      <dgm:spPr/>
    </dgm:pt>
    <dgm:pt modelId="{DC9F50BC-A4B5-4C1B-99D4-9C799754411F}" type="pres">
      <dgm:prSet presAssocID="{4A2D47D0-243D-4B21-B772-DEF93A36E41D}" presName="circle" presStyleCnt="0"/>
      <dgm:spPr/>
    </dgm:pt>
    <dgm:pt modelId="{824F3CBC-F1FB-4884-9480-4F1655775321}" type="pres">
      <dgm:prSet presAssocID="{4A2D47D0-243D-4B21-B772-DEF93A36E41D}" presName="quadrant1" presStyleLbl="node1" presStyleIdx="0" presStyleCnt="4" custScaleX="165455" custScaleY="83632" custLinFactNeighborX="-31509" custLinFactNeighborY="-498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28CA5D-7AAF-4A9A-9DEB-3480A73BB1E4}" type="pres">
      <dgm:prSet presAssocID="{4A2D47D0-243D-4B21-B772-DEF93A36E41D}" presName="quadrant2" presStyleLbl="node1" presStyleIdx="1" presStyleCnt="4" custScaleX="165455" custScaleY="83632" custLinFactNeighborX="31646" custLinFactNeighborY="-498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01BDB8-64D6-4F6F-857A-32FFD32E7A76}" type="pres">
      <dgm:prSet presAssocID="{4A2D47D0-243D-4B21-B772-DEF93A36E41D}" presName="quadrant3" presStyleLbl="node1" presStyleIdx="2" presStyleCnt="4" custScaleX="165455" custScaleY="83632" custLinFactNeighborX="31646" custLinFactNeighborY="-2366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8A311B-9AD7-4D32-8C5D-4E5CDFEDD278}" type="pres">
      <dgm:prSet presAssocID="{4A2D47D0-243D-4B21-B772-DEF93A36E41D}" presName="quadrant4" presStyleLbl="node1" presStyleIdx="3" presStyleCnt="4" custScaleX="165455" custScaleY="83632" custLinFactNeighborX="-31508" custLinFactNeighborY="-2366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14ADC0-8407-442F-AC0E-45375E2A740A}" type="pres">
      <dgm:prSet presAssocID="{4A2D47D0-243D-4B21-B772-DEF93A36E41D}" presName="quadrantPlaceholder" presStyleCnt="0"/>
      <dgm:spPr/>
    </dgm:pt>
    <dgm:pt modelId="{3E202CAD-0880-4088-81F1-7A1CC16FF90B}" type="pres">
      <dgm:prSet presAssocID="{4A2D47D0-243D-4B21-B772-DEF93A36E41D}" presName="center1" presStyleLbl="fgShp" presStyleIdx="0" presStyleCnt="2" custLinFactNeighborX="-3156" custLinFactNeighborY="-42792"/>
      <dgm:spPr/>
    </dgm:pt>
    <dgm:pt modelId="{83D84724-BE78-441C-8F55-39A1206EDBFB}" type="pres">
      <dgm:prSet presAssocID="{4A2D47D0-243D-4B21-B772-DEF93A36E41D}" presName="center2" presStyleLbl="fgShp" presStyleIdx="1" presStyleCnt="2" custLinFactNeighborX="-3156" custLinFactNeighborY="-55682"/>
      <dgm:spPr/>
    </dgm:pt>
  </dgm:ptLst>
  <dgm:cxnLst>
    <dgm:cxn modelId="{C273DF84-22C5-4DB9-8DA3-794658A03E6C}" srcId="{4A2D47D0-243D-4B21-B772-DEF93A36E41D}" destId="{E28E1159-6BA0-4557-AD17-23D96BDD34FE}" srcOrd="1" destOrd="0" parTransId="{EFF6C212-1311-40E3-AAF2-092B7A0007D4}" sibTransId="{6809BD9B-8E56-42D3-A538-86111FEFC236}"/>
    <dgm:cxn modelId="{B0B0E715-4BF8-4351-B98F-3AE407D0802B}" srcId="{4A2D47D0-243D-4B21-B772-DEF93A36E41D}" destId="{C9B75897-6F1B-48F5-9D1B-11F0B28AAB1B}" srcOrd="3" destOrd="0" parTransId="{7C2453A3-C76F-4631-A64A-8B2A49A767BB}" sibTransId="{09EE8236-815D-49A3-BFE1-E521BB4FA477}"/>
    <dgm:cxn modelId="{0128F811-B74C-4FFD-A18D-555D6617E588}" type="presOf" srcId="{E28E1159-6BA0-4557-AD17-23D96BDD34FE}" destId="{F928CA5D-7AAF-4A9A-9DEB-3480A73BB1E4}" srcOrd="0" destOrd="0" presId="urn:microsoft.com/office/officeart/2005/8/layout/cycle4"/>
    <dgm:cxn modelId="{89FE3A06-713F-480C-A13C-FB7EDB4610A6}" type="presOf" srcId="{E830FE2D-9B89-46BD-A6C5-74B5EA663F8F}" destId="{FD01BDB8-64D6-4F6F-857A-32FFD32E7A76}" srcOrd="0" destOrd="0" presId="urn:microsoft.com/office/officeart/2005/8/layout/cycle4"/>
    <dgm:cxn modelId="{560DDB75-9374-48C2-996D-38A6D7889E40}" srcId="{4A2D47D0-243D-4B21-B772-DEF93A36E41D}" destId="{E830FE2D-9B89-46BD-A6C5-74B5EA663F8F}" srcOrd="2" destOrd="0" parTransId="{B9F94092-673B-4160-8351-2BDC537B9B45}" sibTransId="{4CB08651-131E-4A47-8B86-95F4DFAF0300}"/>
    <dgm:cxn modelId="{B65B44BB-EB1D-4BAA-ABFB-0E4C02234874}" type="presOf" srcId="{D852FFCF-BBD8-4915-9A5A-AF6501054364}" destId="{824F3CBC-F1FB-4884-9480-4F1655775321}" srcOrd="0" destOrd="0" presId="urn:microsoft.com/office/officeart/2005/8/layout/cycle4"/>
    <dgm:cxn modelId="{520A90FD-EAA9-4202-B13D-65243B07D831}" type="presOf" srcId="{C9B75897-6F1B-48F5-9D1B-11F0B28AAB1B}" destId="{888A311B-9AD7-4D32-8C5D-4E5CDFEDD278}" srcOrd="0" destOrd="0" presId="urn:microsoft.com/office/officeart/2005/8/layout/cycle4"/>
    <dgm:cxn modelId="{EDF15973-AF43-4BA7-A80D-DA57B14E4721}" type="presOf" srcId="{4A2D47D0-243D-4B21-B772-DEF93A36E41D}" destId="{D912B5D5-24A8-44AC-8514-56B81711AF5E}" srcOrd="0" destOrd="0" presId="urn:microsoft.com/office/officeart/2005/8/layout/cycle4"/>
    <dgm:cxn modelId="{691C2F00-3524-4AE7-9252-CE2B8D72B2F8}" srcId="{4A2D47D0-243D-4B21-B772-DEF93A36E41D}" destId="{D852FFCF-BBD8-4915-9A5A-AF6501054364}" srcOrd="0" destOrd="0" parTransId="{AFA39188-340B-4B07-8D20-427CC5388C51}" sibTransId="{4368EAD6-3059-4ADD-B213-FD272FE27DCF}"/>
    <dgm:cxn modelId="{F0FEFDFE-282C-4D3F-9890-7C2CD6D29CE1}" type="presParOf" srcId="{D912B5D5-24A8-44AC-8514-56B81711AF5E}" destId="{645A9BD3-1A2B-4318-9B96-12D17D1D6920}" srcOrd="0" destOrd="0" presId="urn:microsoft.com/office/officeart/2005/8/layout/cycle4"/>
    <dgm:cxn modelId="{A6BC180D-3E45-4719-8111-4F32F159271D}" type="presParOf" srcId="{645A9BD3-1A2B-4318-9B96-12D17D1D6920}" destId="{3C2E8D6B-8338-4E87-B685-338FACDFE5BD}" srcOrd="0" destOrd="0" presId="urn:microsoft.com/office/officeart/2005/8/layout/cycle4"/>
    <dgm:cxn modelId="{9BDFC95B-6892-47A1-970B-9528BE929118}" type="presParOf" srcId="{D912B5D5-24A8-44AC-8514-56B81711AF5E}" destId="{DC9F50BC-A4B5-4C1B-99D4-9C799754411F}" srcOrd="1" destOrd="0" presId="urn:microsoft.com/office/officeart/2005/8/layout/cycle4"/>
    <dgm:cxn modelId="{CC94E86E-AE14-4817-A1DD-142B3BD23A55}" type="presParOf" srcId="{DC9F50BC-A4B5-4C1B-99D4-9C799754411F}" destId="{824F3CBC-F1FB-4884-9480-4F1655775321}" srcOrd="0" destOrd="0" presId="urn:microsoft.com/office/officeart/2005/8/layout/cycle4"/>
    <dgm:cxn modelId="{57A6A885-C157-40F1-B302-66BB94791F72}" type="presParOf" srcId="{DC9F50BC-A4B5-4C1B-99D4-9C799754411F}" destId="{F928CA5D-7AAF-4A9A-9DEB-3480A73BB1E4}" srcOrd="1" destOrd="0" presId="urn:microsoft.com/office/officeart/2005/8/layout/cycle4"/>
    <dgm:cxn modelId="{9B0FE21B-8E6B-4A2D-A3E3-9A80A8F93F33}" type="presParOf" srcId="{DC9F50BC-A4B5-4C1B-99D4-9C799754411F}" destId="{FD01BDB8-64D6-4F6F-857A-32FFD32E7A76}" srcOrd="2" destOrd="0" presId="urn:microsoft.com/office/officeart/2005/8/layout/cycle4"/>
    <dgm:cxn modelId="{1139EFF4-AFEB-4A6F-9FF5-F7246277B9D9}" type="presParOf" srcId="{DC9F50BC-A4B5-4C1B-99D4-9C799754411F}" destId="{888A311B-9AD7-4D32-8C5D-4E5CDFEDD278}" srcOrd="3" destOrd="0" presId="urn:microsoft.com/office/officeart/2005/8/layout/cycle4"/>
    <dgm:cxn modelId="{BA4C8201-2730-4D32-B0AE-EDBDD45F3392}" type="presParOf" srcId="{DC9F50BC-A4B5-4C1B-99D4-9C799754411F}" destId="{6F14ADC0-8407-442F-AC0E-45375E2A740A}" srcOrd="4" destOrd="0" presId="urn:microsoft.com/office/officeart/2005/8/layout/cycle4"/>
    <dgm:cxn modelId="{C12FC47D-69B6-4825-B114-05A86BA8BEBD}" type="presParOf" srcId="{D912B5D5-24A8-44AC-8514-56B81711AF5E}" destId="{3E202CAD-0880-4088-81F1-7A1CC16FF90B}" srcOrd="2" destOrd="0" presId="urn:microsoft.com/office/officeart/2005/8/layout/cycle4"/>
    <dgm:cxn modelId="{5FDDA638-AC49-4E0B-8B6D-6640374FE91C}" type="presParOf" srcId="{D912B5D5-24A8-44AC-8514-56B81711AF5E}" destId="{83D84724-BE78-441C-8F55-39A1206EDBF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7B5373-CD5E-4F10-89DA-E291DBCA3BD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B0540E5-3264-48F2-96A8-9CAEDAFD6668}">
      <dgm:prSet phldrT="[文字]"/>
      <dgm:spPr/>
      <dgm:t>
        <a:bodyPr/>
        <a:lstStyle/>
        <a:p>
          <a:r>
            <a:rPr lang="en-US" altLang="zh-TW" dirty="0" smtClean="0"/>
            <a:t>A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A973487C-BB54-4CC5-8F4E-AE69CD91502D}" type="parTrans" cxnId="{264C03B9-95C8-4486-B875-309C369F01FA}">
      <dgm:prSet/>
      <dgm:spPr/>
      <dgm:t>
        <a:bodyPr/>
        <a:lstStyle/>
        <a:p>
          <a:endParaRPr lang="zh-TW" altLang="en-US"/>
        </a:p>
      </dgm:t>
    </dgm:pt>
    <dgm:pt modelId="{090011E1-2DAF-4157-BF31-97E2E787B323}" type="sibTrans" cxnId="{264C03B9-95C8-4486-B875-309C369F01FA}">
      <dgm:prSet/>
      <dgm:spPr/>
      <dgm:t>
        <a:bodyPr/>
        <a:lstStyle/>
        <a:p>
          <a:endParaRPr lang="zh-TW" altLang="en-US"/>
        </a:p>
      </dgm:t>
    </dgm:pt>
    <dgm:pt modelId="{77F7B0B4-D4FF-461C-8C8B-2F1B45C2860A}">
      <dgm:prSet phldrT="[文字]"/>
      <dgm:spPr/>
      <dgm:t>
        <a:bodyPr/>
        <a:lstStyle/>
        <a:p>
          <a:r>
            <a:rPr lang="en-US" altLang="zh-TW" dirty="0" smtClean="0"/>
            <a:t>A-1</a:t>
          </a:r>
          <a:endParaRPr lang="zh-TW" altLang="en-US" dirty="0"/>
        </a:p>
      </dgm:t>
    </dgm:pt>
    <dgm:pt modelId="{0C8C1933-B4F5-4A0C-BDFB-1210B5E5F382}" type="parTrans" cxnId="{0102924C-9265-4713-A7AA-345A90EB0A15}">
      <dgm:prSet/>
      <dgm:spPr/>
      <dgm:t>
        <a:bodyPr/>
        <a:lstStyle/>
        <a:p>
          <a:endParaRPr lang="zh-TW" altLang="en-US"/>
        </a:p>
      </dgm:t>
    </dgm:pt>
    <dgm:pt modelId="{97082D17-8557-4096-8857-9A58344FD9E5}" type="sibTrans" cxnId="{0102924C-9265-4713-A7AA-345A90EB0A15}">
      <dgm:prSet/>
      <dgm:spPr/>
      <dgm:t>
        <a:bodyPr/>
        <a:lstStyle/>
        <a:p>
          <a:endParaRPr lang="zh-TW" altLang="en-US"/>
        </a:p>
      </dgm:t>
    </dgm:pt>
    <dgm:pt modelId="{D5BCC09B-5482-4E7F-A91F-4279AB5D8493}">
      <dgm:prSet phldrT="[文字]"/>
      <dgm:spPr/>
      <dgm:t>
        <a:bodyPr/>
        <a:lstStyle/>
        <a:p>
          <a:r>
            <a:rPr lang="en-US" altLang="zh-TW" dirty="0" smtClean="0"/>
            <a:t>B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871C5BD7-FB94-4372-8E42-D85EDC2B0DCA}" type="parTrans" cxnId="{60310234-0E99-4FE0-B792-356C741B0FA1}">
      <dgm:prSet/>
      <dgm:spPr/>
      <dgm:t>
        <a:bodyPr/>
        <a:lstStyle/>
        <a:p>
          <a:endParaRPr lang="zh-TW" altLang="en-US"/>
        </a:p>
      </dgm:t>
    </dgm:pt>
    <dgm:pt modelId="{CF02163A-9CDF-4FED-846C-463DBF6FDA34}" type="sibTrans" cxnId="{60310234-0E99-4FE0-B792-356C741B0FA1}">
      <dgm:prSet/>
      <dgm:spPr/>
      <dgm:t>
        <a:bodyPr/>
        <a:lstStyle/>
        <a:p>
          <a:endParaRPr lang="zh-TW" altLang="en-US"/>
        </a:p>
      </dgm:t>
    </dgm:pt>
    <dgm:pt modelId="{B2BCF671-0C29-4A7D-8BDA-2D6D58E30604}">
      <dgm:prSet phldrT="[文字]"/>
      <dgm:spPr/>
      <dgm:t>
        <a:bodyPr/>
        <a:lstStyle/>
        <a:p>
          <a:r>
            <a:rPr lang="en-US" altLang="zh-TW" dirty="0" smtClean="0"/>
            <a:t>B-1</a:t>
          </a:r>
          <a:endParaRPr lang="zh-TW" altLang="en-US" dirty="0"/>
        </a:p>
      </dgm:t>
    </dgm:pt>
    <dgm:pt modelId="{A8B8D3B7-7D0B-4D73-996D-DC27163F6806}" type="parTrans" cxnId="{EF5889A1-1233-4236-A41E-23E167E69E42}">
      <dgm:prSet/>
      <dgm:spPr/>
      <dgm:t>
        <a:bodyPr/>
        <a:lstStyle/>
        <a:p>
          <a:endParaRPr lang="zh-TW" altLang="en-US"/>
        </a:p>
      </dgm:t>
    </dgm:pt>
    <dgm:pt modelId="{20597A07-723C-4CA2-9360-57576A70565F}" type="sibTrans" cxnId="{EF5889A1-1233-4236-A41E-23E167E69E42}">
      <dgm:prSet/>
      <dgm:spPr/>
      <dgm:t>
        <a:bodyPr/>
        <a:lstStyle/>
        <a:p>
          <a:endParaRPr lang="zh-TW" altLang="en-US"/>
        </a:p>
      </dgm:t>
    </dgm:pt>
    <dgm:pt modelId="{F4F4DE45-3690-4C3F-9983-C4B1364C50AB}">
      <dgm:prSet phldrT="[文字]"/>
      <dgm:spPr/>
      <dgm:t>
        <a:bodyPr/>
        <a:lstStyle/>
        <a:p>
          <a:r>
            <a:rPr lang="en-US" altLang="zh-TW" dirty="0" smtClean="0"/>
            <a:t>C</a:t>
          </a:r>
          <a:r>
            <a:rPr lang="zh-TW" altLang="en-US" dirty="0" smtClean="0"/>
            <a:t>大隊</a:t>
          </a:r>
          <a:endParaRPr lang="zh-TW" altLang="en-US" dirty="0"/>
        </a:p>
      </dgm:t>
    </dgm:pt>
    <dgm:pt modelId="{97E9E6EF-2B26-44FA-BEFF-246415A7DB9F}" type="parTrans" cxnId="{70A0B51C-6416-4BA5-9B62-95C4C5DC9CC5}">
      <dgm:prSet/>
      <dgm:spPr/>
      <dgm:t>
        <a:bodyPr/>
        <a:lstStyle/>
        <a:p>
          <a:endParaRPr lang="zh-TW" altLang="en-US"/>
        </a:p>
      </dgm:t>
    </dgm:pt>
    <dgm:pt modelId="{A9FCAAF7-6FBD-4FC6-A8C5-448725AB4E33}" type="sibTrans" cxnId="{70A0B51C-6416-4BA5-9B62-95C4C5DC9CC5}">
      <dgm:prSet/>
      <dgm:spPr/>
      <dgm:t>
        <a:bodyPr/>
        <a:lstStyle/>
        <a:p>
          <a:endParaRPr lang="zh-TW" altLang="en-US"/>
        </a:p>
      </dgm:t>
    </dgm:pt>
    <dgm:pt modelId="{06F3373C-A5CB-4533-BA0E-94CF63607A95}">
      <dgm:prSet phldrT="[文字]"/>
      <dgm:spPr/>
      <dgm:t>
        <a:bodyPr/>
        <a:lstStyle/>
        <a:p>
          <a:r>
            <a:rPr lang="en-US" altLang="zh-TW" dirty="0" smtClean="0"/>
            <a:t>C-1</a:t>
          </a:r>
          <a:endParaRPr lang="zh-TW" altLang="en-US" dirty="0"/>
        </a:p>
      </dgm:t>
    </dgm:pt>
    <dgm:pt modelId="{9739FE1C-1AA0-4DC9-A7AD-55AA03DFBAE6}" type="parTrans" cxnId="{204CB480-56B3-4211-9C2D-EA17CB8815B5}">
      <dgm:prSet/>
      <dgm:spPr/>
      <dgm:t>
        <a:bodyPr/>
        <a:lstStyle/>
        <a:p>
          <a:endParaRPr lang="zh-TW" altLang="en-US"/>
        </a:p>
      </dgm:t>
    </dgm:pt>
    <dgm:pt modelId="{54FD37C1-A703-46CE-BD30-F0CC3750833C}" type="sibTrans" cxnId="{204CB480-56B3-4211-9C2D-EA17CB8815B5}">
      <dgm:prSet/>
      <dgm:spPr/>
      <dgm:t>
        <a:bodyPr/>
        <a:lstStyle/>
        <a:p>
          <a:endParaRPr lang="zh-TW" altLang="en-US"/>
        </a:p>
      </dgm:t>
    </dgm:pt>
    <dgm:pt modelId="{8114B9E8-0ADF-42EB-A962-6322B9B85763}">
      <dgm:prSet phldrT="[文字]"/>
      <dgm:spPr/>
      <dgm:t>
        <a:bodyPr/>
        <a:lstStyle/>
        <a:p>
          <a:r>
            <a:rPr lang="en-US" altLang="zh-TW" dirty="0" smtClean="0"/>
            <a:t>A-2</a:t>
          </a:r>
          <a:endParaRPr lang="zh-TW" altLang="en-US" dirty="0"/>
        </a:p>
      </dgm:t>
    </dgm:pt>
    <dgm:pt modelId="{A2E6CF89-3AB9-4B6E-B628-D8DBBA052983}" type="parTrans" cxnId="{3D7D736F-00A1-4C3D-BD7D-2E51F065593E}">
      <dgm:prSet/>
      <dgm:spPr/>
      <dgm:t>
        <a:bodyPr/>
        <a:lstStyle/>
        <a:p>
          <a:endParaRPr lang="zh-TW" altLang="en-US"/>
        </a:p>
      </dgm:t>
    </dgm:pt>
    <dgm:pt modelId="{76113FC7-2A96-4364-8900-3681AEE8BEA8}" type="sibTrans" cxnId="{3D7D736F-00A1-4C3D-BD7D-2E51F065593E}">
      <dgm:prSet/>
      <dgm:spPr/>
      <dgm:t>
        <a:bodyPr/>
        <a:lstStyle/>
        <a:p>
          <a:endParaRPr lang="zh-TW" altLang="en-US"/>
        </a:p>
      </dgm:t>
    </dgm:pt>
    <dgm:pt modelId="{FA05925C-9DF3-4A97-B084-50A11F181F3F}">
      <dgm:prSet phldrT="[文字]"/>
      <dgm:spPr/>
      <dgm:t>
        <a:bodyPr/>
        <a:lstStyle/>
        <a:p>
          <a:r>
            <a:rPr lang="en-US" altLang="zh-TW" dirty="0" smtClean="0"/>
            <a:t>A-3</a:t>
          </a:r>
          <a:endParaRPr lang="zh-TW" altLang="en-US" dirty="0"/>
        </a:p>
      </dgm:t>
    </dgm:pt>
    <dgm:pt modelId="{72BEEF4B-6EEB-42FA-8F50-C476E6885270}" type="parTrans" cxnId="{1FFE902D-DDAE-4A8E-B541-1268C05949D9}">
      <dgm:prSet/>
      <dgm:spPr/>
      <dgm:t>
        <a:bodyPr/>
        <a:lstStyle/>
        <a:p>
          <a:endParaRPr lang="zh-TW" altLang="en-US"/>
        </a:p>
      </dgm:t>
    </dgm:pt>
    <dgm:pt modelId="{D0803267-2561-4C13-A51F-F7A7EE19CC29}" type="sibTrans" cxnId="{1FFE902D-DDAE-4A8E-B541-1268C05949D9}">
      <dgm:prSet/>
      <dgm:spPr/>
      <dgm:t>
        <a:bodyPr/>
        <a:lstStyle/>
        <a:p>
          <a:endParaRPr lang="zh-TW" altLang="en-US"/>
        </a:p>
      </dgm:t>
    </dgm:pt>
    <dgm:pt modelId="{84910A50-FFB0-4021-84FD-C2B09E474853}">
      <dgm:prSet phldrT="[文字]"/>
      <dgm:spPr/>
      <dgm:t>
        <a:bodyPr/>
        <a:lstStyle/>
        <a:p>
          <a:r>
            <a:rPr lang="en-US" altLang="zh-TW" dirty="0" smtClean="0"/>
            <a:t>A-4</a:t>
          </a:r>
          <a:endParaRPr lang="zh-TW" altLang="en-US" dirty="0"/>
        </a:p>
      </dgm:t>
    </dgm:pt>
    <dgm:pt modelId="{A2E7B6A8-3C92-400C-A2F7-41EA7B1A9359}" type="parTrans" cxnId="{493B2358-4601-470F-83B6-9E6053F6AD3E}">
      <dgm:prSet/>
      <dgm:spPr/>
      <dgm:t>
        <a:bodyPr/>
        <a:lstStyle/>
        <a:p>
          <a:endParaRPr lang="zh-TW" altLang="en-US"/>
        </a:p>
      </dgm:t>
    </dgm:pt>
    <dgm:pt modelId="{51EFA641-7049-4FAA-B590-3E67FD58D37A}" type="sibTrans" cxnId="{493B2358-4601-470F-83B6-9E6053F6AD3E}">
      <dgm:prSet/>
      <dgm:spPr/>
      <dgm:t>
        <a:bodyPr/>
        <a:lstStyle/>
        <a:p>
          <a:endParaRPr lang="zh-TW" altLang="en-US"/>
        </a:p>
      </dgm:t>
    </dgm:pt>
    <dgm:pt modelId="{D099F6AD-200B-465C-928B-93438B0ADE21}">
      <dgm:prSet phldrT="[文字]"/>
      <dgm:spPr/>
      <dgm:t>
        <a:bodyPr/>
        <a:lstStyle/>
        <a:p>
          <a:r>
            <a:rPr lang="en-US" altLang="zh-TW" dirty="0" smtClean="0"/>
            <a:t>A-5</a:t>
          </a:r>
          <a:endParaRPr lang="zh-TW" altLang="en-US" dirty="0"/>
        </a:p>
      </dgm:t>
    </dgm:pt>
    <dgm:pt modelId="{F7E85F6B-53B3-4AAB-ADD1-2DD08BABDA9C}" type="parTrans" cxnId="{F56C892A-CAEB-4597-BFC7-52C98238F830}">
      <dgm:prSet/>
      <dgm:spPr/>
      <dgm:t>
        <a:bodyPr/>
        <a:lstStyle/>
        <a:p>
          <a:endParaRPr lang="zh-TW" altLang="en-US"/>
        </a:p>
      </dgm:t>
    </dgm:pt>
    <dgm:pt modelId="{53D253E4-F4C2-48D8-93CE-86A3DC8C15A5}" type="sibTrans" cxnId="{F56C892A-CAEB-4597-BFC7-52C98238F830}">
      <dgm:prSet/>
      <dgm:spPr/>
      <dgm:t>
        <a:bodyPr/>
        <a:lstStyle/>
        <a:p>
          <a:endParaRPr lang="zh-TW" altLang="en-US"/>
        </a:p>
      </dgm:t>
    </dgm:pt>
    <dgm:pt modelId="{853B06D2-AF6C-4FBF-B270-09997D422AD6}">
      <dgm:prSet/>
      <dgm:spPr/>
      <dgm:t>
        <a:bodyPr/>
        <a:lstStyle/>
        <a:p>
          <a:r>
            <a:rPr lang="en-US" altLang="zh-TW" dirty="0" smtClean="0"/>
            <a:t>B-2</a:t>
          </a:r>
          <a:endParaRPr lang="zh-TW" altLang="en-US" dirty="0"/>
        </a:p>
      </dgm:t>
    </dgm:pt>
    <dgm:pt modelId="{B499DCCC-9DA1-4263-B745-36C04D283EA0}" type="parTrans" cxnId="{B23A2978-6E0C-43A7-BBB1-E3E79CD1ED03}">
      <dgm:prSet/>
      <dgm:spPr/>
      <dgm:t>
        <a:bodyPr/>
        <a:lstStyle/>
        <a:p>
          <a:endParaRPr lang="zh-TW" altLang="en-US"/>
        </a:p>
      </dgm:t>
    </dgm:pt>
    <dgm:pt modelId="{21563621-F06F-4AD0-9EF4-AF29777703F6}" type="sibTrans" cxnId="{B23A2978-6E0C-43A7-BBB1-E3E79CD1ED03}">
      <dgm:prSet/>
      <dgm:spPr/>
      <dgm:t>
        <a:bodyPr/>
        <a:lstStyle/>
        <a:p>
          <a:endParaRPr lang="zh-TW" altLang="en-US"/>
        </a:p>
      </dgm:t>
    </dgm:pt>
    <dgm:pt modelId="{90377660-33DE-4A87-9AE4-E768C7B88316}">
      <dgm:prSet/>
      <dgm:spPr/>
      <dgm:t>
        <a:bodyPr/>
        <a:lstStyle/>
        <a:p>
          <a:r>
            <a:rPr lang="en-US" altLang="zh-TW" dirty="0" smtClean="0"/>
            <a:t>B-3</a:t>
          </a:r>
          <a:endParaRPr lang="zh-TW" altLang="en-US" dirty="0"/>
        </a:p>
      </dgm:t>
    </dgm:pt>
    <dgm:pt modelId="{87665EAF-D1D1-486E-B7CD-9FAD2DD1D88F}" type="parTrans" cxnId="{72B3E2E9-74D2-4939-AAC6-86A1AC5E6EAC}">
      <dgm:prSet/>
      <dgm:spPr/>
      <dgm:t>
        <a:bodyPr/>
        <a:lstStyle/>
        <a:p>
          <a:endParaRPr lang="zh-TW" altLang="en-US"/>
        </a:p>
      </dgm:t>
    </dgm:pt>
    <dgm:pt modelId="{ED9464F8-2E6E-4C52-9839-870C7DB6CBD1}" type="sibTrans" cxnId="{72B3E2E9-74D2-4939-AAC6-86A1AC5E6EAC}">
      <dgm:prSet/>
      <dgm:spPr/>
      <dgm:t>
        <a:bodyPr/>
        <a:lstStyle/>
        <a:p>
          <a:endParaRPr lang="zh-TW" altLang="en-US"/>
        </a:p>
      </dgm:t>
    </dgm:pt>
    <dgm:pt modelId="{9C4EEE2F-2635-4A88-B0D5-E8A4F32AD0E8}">
      <dgm:prSet/>
      <dgm:spPr/>
      <dgm:t>
        <a:bodyPr/>
        <a:lstStyle/>
        <a:p>
          <a:r>
            <a:rPr lang="en-US" altLang="zh-TW" dirty="0" smtClean="0"/>
            <a:t>B-4</a:t>
          </a:r>
          <a:endParaRPr lang="zh-TW" altLang="en-US" dirty="0"/>
        </a:p>
      </dgm:t>
    </dgm:pt>
    <dgm:pt modelId="{B50DA602-16CF-41D2-BFC7-7E3C33B09B13}" type="parTrans" cxnId="{548A0D67-C6A3-4E00-ACF8-68ABD74D137D}">
      <dgm:prSet/>
      <dgm:spPr/>
      <dgm:t>
        <a:bodyPr/>
        <a:lstStyle/>
        <a:p>
          <a:endParaRPr lang="zh-TW" altLang="en-US"/>
        </a:p>
      </dgm:t>
    </dgm:pt>
    <dgm:pt modelId="{EF8AD7AA-CF7C-4673-8549-1E99086035F5}" type="sibTrans" cxnId="{548A0D67-C6A3-4E00-ACF8-68ABD74D137D}">
      <dgm:prSet/>
      <dgm:spPr/>
      <dgm:t>
        <a:bodyPr/>
        <a:lstStyle/>
        <a:p>
          <a:endParaRPr lang="zh-TW" altLang="en-US"/>
        </a:p>
      </dgm:t>
    </dgm:pt>
    <dgm:pt modelId="{228F33A2-2310-4387-88C0-73E8E9D67943}">
      <dgm:prSet/>
      <dgm:spPr/>
      <dgm:t>
        <a:bodyPr/>
        <a:lstStyle/>
        <a:p>
          <a:r>
            <a:rPr lang="en-US" altLang="zh-TW" dirty="0" smtClean="0"/>
            <a:t>B-5</a:t>
          </a:r>
          <a:endParaRPr lang="zh-TW" altLang="en-US" dirty="0"/>
        </a:p>
      </dgm:t>
    </dgm:pt>
    <dgm:pt modelId="{C303BAE6-56DD-419A-979F-5B1A8CE7F9F4}" type="parTrans" cxnId="{705030F7-B5C0-4778-B787-725453967F63}">
      <dgm:prSet/>
      <dgm:spPr/>
      <dgm:t>
        <a:bodyPr/>
        <a:lstStyle/>
        <a:p>
          <a:endParaRPr lang="zh-TW" altLang="en-US"/>
        </a:p>
      </dgm:t>
    </dgm:pt>
    <dgm:pt modelId="{A1B81B73-4D25-4E9F-85F1-2A0EE8026800}" type="sibTrans" cxnId="{705030F7-B5C0-4778-B787-725453967F63}">
      <dgm:prSet/>
      <dgm:spPr/>
      <dgm:t>
        <a:bodyPr/>
        <a:lstStyle/>
        <a:p>
          <a:endParaRPr lang="zh-TW" altLang="en-US"/>
        </a:p>
      </dgm:t>
    </dgm:pt>
    <dgm:pt modelId="{23F16162-BBC5-485F-9309-40E61CB3EC8C}">
      <dgm:prSet/>
      <dgm:spPr/>
      <dgm:t>
        <a:bodyPr/>
        <a:lstStyle/>
        <a:p>
          <a:r>
            <a:rPr lang="en-US" altLang="zh-TW" dirty="0" smtClean="0"/>
            <a:t>C-2</a:t>
          </a:r>
          <a:endParaRPr lang="zh-TW" altLang="en-US" dirty="0"/>
        </a:p>
      </dgm:t>
    </dgm:pt>
    <dgm:pt modelId="{60B9FD30-7213-4051-9917-BBD813851FFF}" type="parTrans" cxnId="{9FCFB115-5B78-40AE-8FBE-72E6EC149E38}">
      <dgm:prSet/>
      <dgm:spPr/>
      <dgm:t>
        <a:bodyPr/>
        <a:lstStyle/>
        <a:p>
          <a:endParaRPr lang="zh-TW" altLang="en-US"/>
        </a:p>
      </dgm:t>
    </dgm:pt>
    <dgm:pt modelId="{44596291-DBD9-4C7F-9B57-1A678C90DA79}" type="sibTrans" cxnId="{9FCFB115-5B78-40AE-8FBE-72E6EC149E38}">
      <dgm:prSet/>
      <dgm:spPr/>
      <dgm:t>
        <a:bodyPr/>
        <a:lstStyle/>
        <a:p>
          <a:endParaRPr lang="zh-TW" altLang="en-US"/>
        </a:p>
      </dgm:t>
    </dgm:pt>
    <dgm:pt modelId="{2462E406-201E-4A70-BFB0-7915F28CB496}">
      <dgm:prSet/>
      <dgm:spPr/>
      <dgm:t>
        <a:bodyPr/>
        <a:lstStyle/>
        <a:p>
          <a:r>
            <a:rPr lang="en-US" altLang="zh-TW" dirty="0" smtClean="0"/>
            <a:t>C-3</a:t>
          </a:r>
          <a:endParaRPr lang="zh-TW" altLang="en-US" dirty="0"/>
        </a:p>
      </dgm:t>
    </dgm:pt>
    <dgm:pt modelId="{1C392FEA-D472-4CD9-9B84-BFFBF39C9ABF}" type="parTrans" cxnId="{2E7BAF64-CD78-4D29-9D28-C895586DF00C}">
      <dgm:prSet/>
      <dgm:spPr/>
      <dgm:t>
        <a:bodyPr/>
        <a:lstStyle/>
        <a:p>
          <a:endParaRPr lang="zh-TW" altLang="en-US"/>
        </a:p>
      </dgm:t>
    </dgm:pt>
    <dgm:pt modelId="{5AE0E040-CE0A-4760-9B3D-92772CDBB427}" type="sibTrans" cxnId="{2E7BAF64-CD78-4D29-9D28-C895586DF00C}">
      <dgm:prSet/>
      <dgm:spPr/>
      <dgm:t>
        <a:bodyPr/>
        <a:lstStyle/>
        <a:p>
          <a:endParaRPr lang="zh-TW" altLang="en-US"/>
        </a:p>
      </dgm:t>
    </dgm:pt>
    <dgm:pt modelId="{7C8941FC-07E9-4949-84F3-1BD069B7B000}">
      <dgm:prSet/>
      <dgm:spPr/>
      <dgm:t>
        <a:bodyPr/>
        <a:lstStyle/>
        <a:p>
          <a:r>
            <a:rPr lang="en-US" altLang="zh-TW" dirty="0" smtClean="0"/>
            <a:t>C-4</a:t>
          </a:r>
          <a:endParaRPr lang="zh-TW" altLang="en-US" dirty="0"/>
        </a:p>
      </dgm:t>
    </dgm:pt>
    <dgm:pt modelId="{141A8832-D389-4F33-887F-896B093EA8C7}" type="parTrans" cxnId="{76FA6EB6-01FE-45C4-94F5-5B0C5DF31644}">
      <dgm:prSet/>
      <dgm:spPr/>
      <dgm:t>
        <a:bodyPr/>
        <a:lstStyle/>
        <a:p>
          <a:endParaRPr lang="zh-TW" altLang="en-US"/>
        </a:p>
      </dgm:t>
    </dgm:pt>
    <dgm:pt modelId="{C8142B58-E6A7-4635-B114-D604A44820F9}" type="sibTrans" cxnId="{76FA6EB6-01FE-45C4-94F5-5B0C5DF31644}">
      <dgm:prSet/>
      <dgm:spPr/>
      <dgm:t>
        <a:bodyPr/>
        <a:lstStyle/>
        <a:p>
          <a:endParaRPr lang="zh-TW" altLang="en-US"/>
        </a:p>
      </dgm:t>
    </dgm:pt>
    <dgm:pt modelId="{B0688685-88AE-4AF6-8E4A-BA0BADDD48AA}">
      <dgm:prSet/>
      <dgm:spPr/>
      <dgm:t>
        <a:bodyPr/>
        <a:lstStyle/>
        <a:p>
          <a:r>
            <a:rPr lang="en-US" altLang="zh-TW" dirty="0" smtClean="0"/>
            <a:t>C-5</a:t>
          </a:r>
          <a:endParaRPr lang="zh-TW" altLang="en-US" dirty="0"/>
        </a:p>
      </dgm:t>
    </dgm:pt>
    <dgm:pt modelId="{36E6AEED-AA05-4D96-97EF-0FD22E5D379B}" type="parTrans" cxnId="{B3863248-1F1D-41FB-99CD-1694AF221887}">
      <dgm:prSet/>
      <dgm:spPr/>
      <dgm:t>
        <a:bodyPr/>
        <a:lstStyle/>
        <a:p>
          <a:endParaRPr lang="zh-TW" altLang="en-US"/>
        </a:p>
      </dgm:t>
    </dgm:pt>
    <dgm:pt modelId="{ABDAC2C4-EAD3-468C-8353-24F1ADC24CE1}" type="sibTrans" cxnId="{B3863248-1F1D-41FB-99CD-1694AF221887}">
      <dgm:prSet/>
      <dgm:spPr/>
      <dgm:t>
        <a:bodyPr/>
        <a:lstStyle/>
        <a:p>
          <a:endParaRPr lang="zh-TW" altLang="en-US"/>
        </a:p>
      </dgm:t>
    </dgm:pt>
    <dgm:pt modelId="{3BF02265-734D-452A-AD6F-837556E2AF6B}" type="pres">
      <dgm:prSet presAssocID="{337B5373-CD5E-4F10-89DA-E291DBCA3B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81C8A9B-06B1-43E9-B7CA-B6BD3FA36333}" type="pres">
      <dgm:prSet presAssocID="{7B0540E5-3264-48F2-96A8-9CAEDAFD6668}" presName="composite" presStyleCnt="0"/>
      <dgm:spPr/>
    </dgm:pt>
    <dgm:pt modelId="{0628CA5F-C328-4B12-87C4-D3A5262526C9}" type="pres">
      <dgm:prSet presAssocID="{7B0540E5-3264-48F2-96A8-9CAEDAFD666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3D951D-11F0-4C1F-B06B-B96299373C13}" type="pres">
      <dgm:prSet presAssocID="{7B0540E5-3264-48F2-96A8-9CAEDAFD666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4647ED-A0F8-4BF2-9398-15DE2823C5ED}" type="pres">
      <dgm:prSet presAssocID="{090011E1-2DAF-4157-BF31-97E2E787B323}" presName="space" presStyleCnt="0"/>
      <dgm:spPr/>
    </dgm:pt>
    <dgm:pt modelId="{36269EDA-FCBE-4DAF-B32D-7E7B112EB909}" type="pres">
      <dgm:prSet presAssocID="{D5BCC09B-5482-4E7F-A91F-4279AB5D8493}" presName="composite" presStyleCnt="0"/>
      <dgm:spPr/>
    </dgm:pt>
    <dgm:pt modelId="{9001EDEB-9C79-44A8-80FB-BCBF42D2630A}" type="pres">
      <dgm:prSet presAssocID="{D5BCC09B-5482-4E7F-A91F-4279AB5D849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E3F77C-B1DF-45EA-9C4C-221A0B2666B9}" type="pres">
      <dgm:prSet presAssocID="{D5BCC09B-5482-4E7F-A91F-4279AB5D849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97A01B-F690-4F9E-97E8-3065D70C650D}" type="pres">
      <dgm:prSet presAssocID="{CF02163A-9CDF-4FED-846C-463DBF6FDA34}" presName="space" presStyleCnt="0"/>
      <dgm:spPr/>
    </dgm:pt>
    <dgm:pt modelId="{0D308396-A8E3-4EB1-9C5B-9071E2839DE3}" type="pres">
      <dgm:prSet presAssocID="{F4F4DE45-3690-4C3F-9983-C4B1364C50AB}" presName="composite" presStyleCnt="0"/>
      <dgm:spPr/>
    </dgm:pt>
    <dgm:pt modelId="{3A5E39F6-AEA2-4F91-9A4C-B4721C4B7E9F}" type="pres">
      <dgm:prSet presAssocID="{F4F4DE45-3690-4C3F-9983-C4B1364C50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DAB07A-410F-4C32-B26C-6032EB593030}" type="pres">
      <dgm:prSet presAssocID="{F4F4DE45-3690-4C3F-9983-C4B1364C50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6388EBB-936D-4ECF-9538-63881A4E3F46}" type="presOf" srcId="{77F7B0B4-D4FF-461C-8C8B-2F1B45C2860A}" destId="{AA3D951D-11F0-4C1F-B06B-B96299373C13}" srcOrd="0" destOrd="0" presId="urn:microsoft.com/office/officeart/2005/8/layout/hList1"/>
    <dgm:cxn modelId="{9FCFB115-5B78-40AE-8FBE-72E6EC149E38}" srcId="{F4F4DE45-3690-4C3F-9983-C4B1364C50AB}" destId="{23F16162-BBC5-485F-9309-40E61CB3EC8C}" srcOrd="1" destOrd="0" parTransId="{60B9FD30-7213-4051-9917-BBD813851FFF}" sibTransId="{44596291-DBD9-4C7F-9B57-1A678C90DA79}"/>
    <dgm:cxn modelId="{76FA6EB6-01FE-45C4-94F5-5B0C5DF31644}" srcId="{F4F4DE45-3690-4C3F-9983-C4B1364C50AB}" destId="{7C8941FC-07E9-4949-84F3-1BD069B7B000}" srcOrd="3" destOrd="0" parTransId="{141A8832-D389-4F33-887F-896B093EA8C7}" sibTransId="{C8142B58-E6A7-4635-B114-D604A44820F9}"/>
    <dgm:cxn modelId="{2E7BAF64-CD78-4D29-9D28-C895586DF00C}" srcId="{F4F4DE45-3690-4C3F-9983-C4B1364C50AB}" destId="{2462E406-201E-4A70-BFB0-7915F28CB496}" srcOrd="2" destOrd="0" parTransId="{1C392FEA-D472-4CD9-9B84-BFFBF39C9ABF}" sibTransId="{5AE0E040-CE0A-4760-9B3D-92772CDBB427}"/>
    <dgm:cxn modelId="{204CB480-56B3-4211-9C2D-EA17CB8815B5}" srcId="{F4F4DE45-3690-4C3F-9983-C4B1364C50AB}" destId="{06F3373C-A5CB-4533-BA0E-94CF63607A95}" srcOrd="0" destOrd="0" parTransId="{9739FE1C-1AA0-4DC9-A7AD-55AA03DFBAE6}" sibTransId="{54FD37C1-A703-46CE-BD30-F0CC3750833C}"/>
    <dgm:cxn modelId="{B3863248-1F1D-41FB-99CD-1694AF221887}" srcId="{F4F4DE45-3690-4C3F-9983-C4B1364C50AB}" destId="{B0688685-88AE-4AF6-8E4A-BA0BADDD48AA}" srcOrd="4" destOrd="0" parTransId="{36E6AEED-AA05-4D96-97EF-0FD22E5D379B}" sibTransId="{ABDAC2C4-EAD3-468C-8353-24F1ADC24CE1}"/>
    <dgm:cxn modelId="{EF5889A1-1233-4236-A41E-23E167E69E42}" srcId="{D5BCC09B-5482-4E7F-A91F-4279AB5D8493}" destId="{B2BCF671-0C29-4A7D-8BDA-2D6D58E30604}" srcOrd="0" destOrd="0" parTransId="{A8B8D3B7-7D0B-4D73-996D-DC27163F6806}" sibTransId="{20597A07-723C-4CA2-9360-57576A70565F}"/>
    <dgm:cxn modelId="{29002297-E0F3-4726-BA40-8EAB9AA2E556}" type="presOf" srcId="{9C4EEE2F-2635-4A88-B0D5-E8A4F32AD0E8}" destId="{C3E3F77C-B1DF-45EA-9C4C-221A0B2666B9}" srcOrd="0" destOrd="3" presId="urn:microsoft.com/office/officeart/2005/8/layout/hList1"/>
    <dgm:cxn modelId="{335283C3-852A-4B4F-A79B-8D0E1CDB164B}" type="presOf" srcId="{23F16162-BBC5-485F-9309-40E61CB3EC8C}" destId="{1CDAB07A-410F-4C32-B26C-6032EB593030}" srcOrd="0" destOrd="1" presId="urn:microsoft.com/office/officeart/2005/8/layout/hList1"/>
    <dgm:cxn modelId="{FA6195BF-8165-426E-A1CF-AEDC1E1584BE}" type="presOf" srcId="{228F33A2-2310-4387-88C0-73E8E9D67943}" destId="{C3E3F77C-B1DF-45EA-9C4C-221A0B2666B9}" srcOrd="0" destOrd="4" presId="urn:microsoft.com/office/officeart/2005/8/layout/hList1"/>
    <dgm:cxn modelId="{F56C892A-CAEB-4597-BFC7-52C98238F830}" srcId="{7B0540E5-3264-48F2-96A8-9CAEDAFD6668}" destId="{D099F6AD-200B-465C-928B-93438B0ADE21}" srcOrd="4" destOrd="0" parTransId="{F7E85F6B-53B3-4AAB-ADD1-2DD08BABDA9C}" sibTransId="{53D253E4-F4C2-48D8-93CE-86A3DC8C15A5}"/>
    <dgm:cxn modelId="{6D0B2FA3-A3CF-4FE4-9372-4028B9613BCA}" type="presOf" srcId="{90377660-33DE-4A87-9AE4-E768C7B88316}" destId="{C3E3F77C-B1DF-45EA-9C4C-221A0B2666B9}" srcOrd="0" destOrd="2" presId="urn:microsoft.com/office/officeart/2005/8/layout/hList1"/>
    <dgm:cxn modelId="{70A0B51C-6416-4BA5-9B62-95C4C5DC9CC5}" srcId="{337B5373-CD5E-4F10-89DA-E291DBCA3BD2}" destId="{F4F4DE45-3690-4C3F-9983-C4B1364C50AB}" srcOrd="2" destOrd="0" parTransId="{97E9E6EF-2B26-44FA-BEFF-246415A7DB9F}" sibTransId="{A9FCAAF7-6FBD-4FC6-A8C5-448725AB4E33}"/>
    <dgm:cxn modelId="{3D7D736F-00A1-4C3D-BD7D-2E51F065593E}" srcId="{7B0540E5-3264-48F2-96A8-9CAEDAFD6668}" destId="{8114B9E8-0ADF-42EB-A962-6322B9B85763}" srcOrd="1" destOrd="0" parTransId="{A2E6CF89-3AB9-4B6E-B628-D8DBBA052983}" sibTransId="{76113FC7-2A96-4364-8900-3681AEE8BEA8}"/>
    <dgm:cxn modelId="{B23A2978-6E0C-43A7-BBB1-E3E79CD1ED03}" srcId="{D5BCC09B-5482-4E7F-A91F-4279AB5D8493}" destId="{853B06D2-AF6C-4FBF-B270-09997D422AD6}" srcOrd="1" destOrd="0" parTransId="{B499DCCC-9DA1-4263-B745-36C04D283EA0}" sibTransId="{21563621-F06F-4AD0-9EF4-AF29777703F6}"/>
    <dgm:cxn modelId="{0102924C-9265-4713-A7AA-345A90EB0A15}" srcId="{7B0540E5-3264-48F2-96A8-9CAEDAFD6668}" destId="{77F7B0B4-D4FF-461C-8C8B-2F1B45C2860A}" srcOrd="0" destOrd="0" parTransId="{0C8C1933-B4F5-4A0C-BDFB-1210B5E5F382}" sibTransId="{97082D17-8557-4096-8857-9A58344FD9E5}"/>
    <dgm:cxn modelId="{02D0409E-C75D-4573-B60F-5A466F1BA2D6}" type="presOf" srcId="{84910A50-FFB0-4021-84FD-C2B09E474853}" destId="{AA3D951D-11F0-4C1F-B06B-B96299373C13}" srcOrd="0" destOrd="3" presId="urn:microsoft.com/office/officeart/2005/8/layout/hList1"/>
    <dgm:cxn modelId="{705030F7-B5C0-4778-B787-725453967F63}" srcId="{D5BCC09B-5482-4E7F-A91F-4279AB5D8493}" destId="{228F33A2-2310-4387-88C0-73E8E9D67943}" srcOrd="4" destOrd="0" parTransId="{C303BAE6-56DD-419A-979F-5B1A8CE7F9F4}" sibTransId="{A1B81B73-4D25-4E9F-85F1-2A0EE8026800}"/>
    <dgm:cxn modelId="{4F0C0329-A3FC-4D4E-8030-85BE11CF3678}" type="presOf" srcId="{7C8941FC-07E9-4949-84F3-1BD069B7B000}" destId="{1CDAB07A-410F-4C32-B26C-6032EB593030}" srcOrd="0" destOrd="3" presId="urn:microsoft.com/office/officeart/2005/8/layout/hList1"/>
    <dgm:cxn modelId="{60310234-0E99-4FE0-B792-356C741B0FA1}" srcId="{337B5373-CD5E-4F10-89DA-E291DBCA3BD2}" destId="{D5BCC09B-5482-4E7F-A91F-4279AB5D8493}" srcOrd="1" destOrd="0" parTransId="{871C5BD7-FB94-4372-8E42-D85EDC2B0DCA}" sibTransId="{CF02163A-9CDF-4FED-846C-463DBF6FDA34}"/>
    <dgm:cxn modelId="{493B2358-4601-470F-83B6-9E6053F6AD3E}" srcId="{7B0540E5-3264-48F2-96A8-9CAEDAFD6668}" destId="{84910A50-FFB0-4021-84FD-C2B09E474853}" srcOrd="3" destOrd="0" parTransId="{A2E7B6A8-3C92-400C-A2F7-41EA7B1A9359}" sibTransId="{51EFA641-7049-4FAA-B590-3E67FD58D37A}"/>
    <dgm:cxn modelId="{F6D77078-EFD2-467E-AE63-7D5C3B62CAF7}" type="presOf" srcId="{D5BCC09B-5482-4E7F-A91F-4279AB5D8493}" destId="{9001EDEB-9C79-44A8-80FB-BCBF42D2630A}" srcOrd="0" destOrd="0" presId="urn:microsoft.com/office/officeart/2005/8/layout/hList1"/>
    <dgm:cxn modelId="{051E22BB-B266-4BCF-B402-9A0C740A4B4F}" type="presOf" srcId="{2462E406-201E-4A70-BFB0-7915F28CB496}" destId="{1CDAB07A-410F-4C32-B26C-6032EB593030}" srcOrd="0" destOrd="2" presId="urn:microsoft.com/office/officeart/2005/8/layout/hList1"/>
    <dgm:cxn modelId="{CF1C402B-08FE-43B5-9423-72B2CDA6BFE3}" type="presOf" srcId="{337B5373-CD5E-4F10-89DA-E291DBCA3BD2}" destId="{3BF02265-734D-452A-AD6F-837556E2AF6B}" srcOrd="0" destOrd="0" presId="urn:microsoft.com/office/officeart/2005/8/layout/hList1"/>
    <dgm:cxn modelId="{264C03B9-95C8-4486-B875-309C369F01FA}" srcId="{337B5373-CD5E-4F10-89DA-E291DBCA3BD2}" destId="{7B0540E5-3264-48F2-96A8-9CAEDAFD6668}" srcOrd="0" destOrd="0" parTransId="{A973487C-BB54-4CC5-8F4E-AE69CD91502D}" sibTransId="{090011E1-2DAF-4157-BF31-97E2E787B323}"/>
    <dgm:cxn modelId="{548A0D67-C6A3-4E00-ACF8-68ABD74D137D}" srcId="{D5BCC09B-5482-4E7F-A91F-4279AB5D8493}" destId="{9C4EEE2F-2635-4A88-B0D5-E8A4F32AD0E8}" srcOrd="3" destOrd="0" parTransId="{B50DA602-16CF-41D2-BFC7-7E3C33B09B13}" sibTransId="{EF8AD7AA-CF7C-4673-8549-1E99086035F5}"/>
    <dgm:cxn modelId="{0617F94E-F4C8-464E-953E-86BB5C9CA984}" type="presOf" srcId="{F4F4DE45-3690-4C3F-9983-C4B1364C50AB}" destId="{3A5E39F6-AEA2-4F91-9A4C-B4721C4B7E9F}" srcOrd="0" destOrd="0" presId="urn:microsoft.com/office/officeart/2005/8/layout/hList1"/>
    <dgm:cxn modelId="{72B3E2E9-74D2-4939-AAC6-86A1AC5E6EAC}" srcId="{D5BCC09B-5482-4E7F-A91F-4279AB5D8493}" destId="{90377660-33DE-4A87-9AE4-E768C7B88316}" srcOrd="2" destOrd="0" parTransId="{87665EAF-D1D1-486E-B7CD-9FAD2DD1D88F}" sibTransId="{ED9464F8-2E6E-4C52-9839-870C7DB6CBD1}"/>
    <dgm:cxn modelId="{BC3B5018-4E13-4879-9344-543606B78C4E}" type="presOf" srcId="{853B06D2-AF6C-4FBF-B270-09997D422AD6}" destId="{C3E3F77C-B1DF-45EA-9C4C-221A0B2666B9}" srcOrd="0" destOrd="1" presId="urn:microsoft.com/office/officeart/2005/8/layout/hList1"/>
    <dgm:cxn modelId="{67B6BD6F-1125-4247-AA70-F9253990F656}" type="presOf" srcId="{B0688685-88AE-4AF6-8E4A-BA0BADDD48AA}" destId="{1CDAB07A-410F-4C32-B26C-6032EB593030}" srcOrd="0" destOrd="4" presId="urn:microsoft.com/office/officeart/2005/8/layout/hList1"/>
    <dgm:cxn modelId="{5EF98501-5A33-4A85-94AA-DDA89D8205C5}" type="presOf" srcId="{7B0540E5-3264-48F2-96A8-9CAEDAFD6668}" destId="{0628CA5F-C328-4B12-87C4-D3A5262526C9}" srcOrd="0" destOrd="0" presId="urn:microsoft.com/office/officeart/2005/8/layout/hList1"/>
    <dgm:cxn modelId="{1FFE902D-DDAE-4A8E-B541-1268C05949D9}" srcId="{7B0540E5-3264-48F2-96A8-9CAEDAFD6668}" destId="{FA05925C-9DF3-4A97-B084-50A11F181F3F}" srcOrd="2" destOrd="0" parTransId="{72BEEF4B-6EEB-42FA-8F50-C476E6885270}" sibTransId="{D0803267-2561-4C13-A51F-F7A7EE19CC29}"/>
    <dgm:cxn modelId="{80417344-A5FC-4532-A5AA-A42E24512849}" type="presOf" srcId="{B2BCF671-0C29-4A7D-8BDA-2D6D58E30604}" destId="{C3E3F77C-B1DF-45EA-9C4C-221A0B2666B9}" srcOrd="0" destOrd="0" presId="urn:microsoft.com/office/officeart/2005/8/layout/hList1"/>
    <dgm:cxn modelId="{7A28FD18-C575-4554-A488-416B977FC9AA}" type="presOf" srcId="{FA05925C-9DF3-4A97-B084-50A11F181F3F}" destId="{AA3D951D-11F0-4C1F-B06B-B96299373C13}" srcOrd="0" destOrd="2" presId="urn:microsoft.com/office/officeart/2005/8/layout/hList1"/>
    <dgm:cxn modelId="{AFB5F735-E010-4289-9F42-B30000AD5884}" type="presOf" srcId="{06F3373C-A5CB-4533-BA0E-94CF63607A95}" destId="{1CDAB07A-410F-4C32-B26C-6032EB593030}" srcOrd="0" destOrd="0" presId="urn:microsoft.com/office/officeart/2005/8/layout/hList1"/>
    <dgm:cxn modelId="{2F433CF0-1DB5-4B44-A336-8056A3D0BD19}" type="presOf" srcId="{8114B9E8-0ADF-42EB-A962-6322B9B85763}" destId="{AA3D951D-11F0-4C1F-B06B-B96299373C13}" srcOrd="0" destOrd="1" presId="urn:microsoft.com/office/officeart/2005/8/layout/hList1"/>
    <dgm:cxn modelId="{3487439C-6BC1-4A9B-8911-8788F76791C8}" type="presOf" srcId="{D099F6AD-200B-465C-928B-93438B0ADE21}" destId="{AA3D951D-11F0-4C1F-B06B-B96299373C13}" srcOrd="0" destOrd="4" presId="urn:microsoft.com/office/officeart/2005/8/layout/hList1"/>
    <dgm:cxn modelId="{62D85CC3-4748-4CB4-A733-F8F68A7DD50D}" type="presParOf" srcId="{3BF02265-734D-452A-AD6F-837556E2AF6B}" destId="{B81C8A9B-06B1-43E9-B7CA-B6BD3FA36333}" srcOrd="0" destOrd="0" presId="urn:microsoft.com/office/officeart/2005/8/layout/hList1"/>
    <dgm:cxn modelId="{2AD78DE8-D77D-45C2-866E-BB04080B8A6E}" type="presParOf" srcId="{B81C8A9B-06B1-43E9-B7CA-B6BD3FA36333}" destId="{0628CA5F-C328-4B12-87C4-D3A5262526C9}" srcOrd="0" destOrd="0" presId="urn:microsoft.com/office/officeart/2005/8/layout/hList1"/>
    <dgm:cxn modelId="{EFA27535-5F9D-4572-A96E-960FBA43CBFF}" type="presParOf" srcId="{B81C8A9B-06B1-43E9-B7CA-B6BD3FA36333}" destId="{AA3D951D-11F0-4C1F-B06B-B96299373C13}" srcOrd="1" destOrd="0" presId="urn:microsoft.com/office/officeart/2005/8/layout/hList1"/>
    <dgm:cxn modelId="{4B2D9440-85ED-4369-B056-C00879E9702E}" type="presParOf" srcId="{3BF02265-734D-452A-AD6F-837556E2AF6B}" destId="{894647ED-A0F8-4BF2-9398-15DE2823C5ED}" srcOrd="1" destOrd="0" presId="urn:microsoft.com/office/officeart/2005/8/layout/hList1"/>
    <dgm:cxn modelId="{D88B086E-4288-44A7-9882-300F5D99EF72}" type="presParOf" srcId="{3BF02265-734D-452A-AD6F-837556E2AF6B}" destId="{36269EDA-FCBE-4DAF-B32D-7E7B112EB909}" srcOrd="2" destOrd="0" presId="urn:microsoft.com/office/officeart/2005/8/layout/hList1"/>
    <dgm:cxn modelId="{BFF1C58B-D8A4-4DA2-B9B3-E90B305445DF}" type="presParOf" srcId="{36269EDA-FCBE-4DAF-B32D-7E7B112EB909}" destId="{9001EDEB-9C79-44A8-80FB-BCBF42D2630A}" srcOrd="0" destOrd="0" presId="urn:microsoft.com/office/officeart/2005/8/layout/hList1"/>
    <dgm:cxn modelId="{A5CFD9E5-B49D-4586-9A42-DD6A97B91F6B}" type="presParOf" srcId="{36269EDA-FCBE-4DAF-B32D-7E7B112EB909}" destId="{C3E3F77C-B1DF-45EA-9C4C-221A0B2666B9}" srcOrd="1" destOrd="0" presId="urn:microsoft.com/office/officeart/2005/8/layout/hList1"/>
    <dgm:cxn modelId="{56F39698-9C19-43F3-861B-27B03A2D73E8}" type="presParOf" srcId="{3BF02265-734D-452A-AD6F-837556E2AF6B}" destId="{2697A01B-F690-4F9E-97E8-3065D70C650D}" srcOrd="3" destOrd="0" presId="urn:microsoft.com/office/officeart/2005/8/layout/hList1"/>
    <dgm:cxn modelId="{0AE5E373-51D6-4522-9D39-5A3382EAB97D}" type="presParOf" srcId="{3BF02265-734D-452A-AD6F-837556E2AF6B}" destId="{0D308396-A8E3-4EB1-9C5B-9071E2839DE3}" srcOrd="4" destOrd="0" presId="urn:microsoft.com/office/officeart/2005/8/layout/hList1"/>
    <dgm:cxn modelId="{9F4BD193-412C-4F09-9DA6-9D1D164D9820}" type="presParOf" srcId="{0D308396-A8E3-4EB1-9C5B-9071E2839DE3}" destId="{3A5E39F6-AEA2-4F91-9A4C-B4721C4B7E9F}" srcOrd="0" destOrd="0" presId="urn:microsoft.com/office/officeart/2005/8/layout/hList1"/>
    <dgm:cxn modelId="{45B125E4-9755-4C4D-B97C-D3DF21A87CEF}" type="presParOf" srcId="{0D308396-A8E3-4EB1-9C5B-9071E2839DE3}" destId="{1CDAB07A-410F-4C32-B26C-6032EB59303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A4976-4FB4-47F1-A4C8-E9D36BC150DC}">
      <dsp:nvSpPr>
        <dsp:cNvPr id="0" name=""/>
        <dsp:cNvSpPr/>
      </dsp:nvSpPr>
      <dsp:spPr>
        <a:xfrm>
          <a:off x="298383" y="-256313"/>
          <a:ext cx="7960987" cy="467451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200" kern="1200" dirty="0" smtClean="0"/>
            <a:t>前</a:t>
          </a:r>
          <a:r>
            <a:rPr lang="en-US" altLang="zh-TW" sz="2200" kern="1200" dirty="0" smtClean="0"/>
            <a:t>20</a:t>
          </a:r>
          <a:r>
            <a:rPr lang="zh-TW" altLang="en-US" sz="2200" kern="1200" dirty="0" smtClean="0"/>
            <a:t>年</a:t>
          </a:r>
          <a:endParaRPr lang="en-US" altLang="zh-TW" sz="22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200" kern="1200" dirty="0" smtClean="0"/>
            <a:t>      庄腳人吃醜番麥</a:t>
          </a:r>
          <a:endParaRPr lang="en-US" altLang="zh-TW" sz="22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200" kern="1200" dirty="0" smtClean="0"/>
            <a:t>     台北人</a:t>
          </a:r>
          <a:r>
            <a:rPr lang="en-US" altLang="zh-TW" sz="2200" kern="1200" dirty="0" smtClean="0"/>
            <a:t>_~</a:t>
          </a:r>
          <a:r>
            <a:rPr lang="zh-TW" altLang="en-US" sz="2200" kern="1200" dirty="0" smtClean="0"/>
            <a:t>吃水菜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 dirty="0"/>
        </a:p>
      </dsp:txBody>
      <dsp:txXfrm>
        <a:off x="4626696" y="606245"/>
        <a:ext cx="2701049" cy="1558171"/>
      </dsp:txXfrm>
    </dsp:sp>
    <dsp:sp modelId="{0B562018-C93B-4C9C-AE95-3883CEF39FE8}">
      <dsp:nvSpPr>
        <dsp:cNvPr id="0" name=""/>
        <dsp:cNvSpPr/>
      </dsp:nvSpPr>
      <dsp:spPr>
        <a:xfrm>
          <a:off x="10348" y="-403455"/>
          <a:ext cx="8199931" cy="5436738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中</a:t>
          </a:r>
          <a:r>
            <a:rPr lang="en-US" altLang="zh-TW" sz="2200" kern="1200" dirty="0" smtClean="0"/>
            <a:t>20</a:t>
          </a:r>
          <a:r>
            <a:rPr lang="zh-TW" altLang="en-US" sz="2200" kern="1200" dirty="0" smtClean="0"/>
            <a:t>年</a:t>
          </a:r>
          <a:endParaRPr lang="en-US" altLang="zh-TW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台北家庭</a:t>
          </a:r>
          <a:r>
            <a:rPr lang="en-US" altLang="zh-TW" sz="2200" kern="1200" dirty="0" smtClean="0"/>
            <a:t>-</a:t>
          </a:r>
          <a:r>
            <a:rPr lang="zh-TW" altLang="en-US" sz="2200" kern="1200" dirty="0" smtClean="0"/>
            <a:t>花園</a:t>
          </a:r>
          <a:r>
            <a:rPr lang="en-US" altLang="zh-TW" sz="2200" kern="1200" dirty="0" smtClean="0"/>
            <a:t>+</a:t>
          </a:r>
          <a:r>
            <a:rPr lang="zh-TW" altLang="en-US" sz="2200" kern="1200" dirty="0" smtClean="0"/>
            <a:t>菜園</a:t>
          </a:r>
          <a:endParaRPr lang="zh-TW" altLang="en-US" sz="2200" kern="1200" dirty="0"/>
        </a:p>
      </dsp:txBody>
      <dsp:txXfrm>
        <a:off x="2255567" y="3026868"/>
        <a:ext cx="3709492" cy="1682800"/>
      </dsp:txXfrm>
    </dsp:sp>
    <dsp:sp modelId="{3A481F58-B936-42D6-BDC3-4EE015C899F8}">
      <dsp:nvSpPr>
        <dsp:cNvPr id="0" name=""/>
        <dsp:cNvSpPr/>
      </dsp:nvSpPr>
      <dsp:spPr>
        <a:xfrm>
          <a:off x="-277676" y="-259423"/>
          <a:ext cx="8392987" cy="483905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200" kern="1200" dirty="0" smtClean="0"/>
            <a:t>後</a:t>
          </a:r>
          <a:r>
            <a:rPr lang="en-US" altLang="zh-TW" sz="2200" kern="1200" dirty="0" smtClean="0"/>
            <a:t>19</a:t>
          </a:r>
          <a:r>
            <a:rPr lang="zh-TW" altLang="en-US" sz="2200" kern="1200" dirty="0" smtClean="0"/>
            <a:t>年</a:t>
          </a:r>
          <a:r>
            <a:rPr lang="en-US" altLang="zh-TW" sz="2200" kern="1200" dirty="0" smtClean="0"/>
            <a:t>~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200" kern="1200" dirty="0" smtClean="0"/>
            <a:t>教職</a:t>
          </a:r>
          <a:r>
            <a:rPr lang="en-US" altLang="zh-TW" sz="2200" kern="1200" dirty="0" smtClean="0"/>
            <a:t>+</a:t>
          </a:r>
          <a:r>
            <a:rPr lang="zh-TW" altLang="en-US" sz="2200" kern="1200" dirty="0" smtClean="0"/>
            <a:t>分享</a:t>
          </a:r>
        </a:p>
      </dsp:txBody>
      <dsp:txXfrm>
        <a:off x="621571" y="691105"/>
        <a:ext cx="2847620" cy="1613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F3CBC-F1FB-4884-9480-4F1655775321}">
      <dsp:nvSpPr>
        <dsp:cNvPr id="0" name=""/>
        <dsp:cNvSpPr/>
      </dsp:nvSpPr>
      <dsp:spPr>
        <a:xfrm>
          <a:off x="1641270" y="288029"/>
          <a:ext cx="2911531" cy="14716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/>
            <a:t>C</a:t>
          </a:r>
          <a:r>
            <a:rPr lang="zh-TW" altLang="en-US" sz="3100" kern="1200" dirty="0" smtClean="0"/>
            <a:t>大隊</a:t>
          </a:r>
          <a:endParaRPr lang="zh-TW" altLang="en-US" sz="3100" kern="1200" dirty="0"/>
        </a:p>
      </dsp:txBody>
      <dsp:txXfrm>
        <a:off x="2494038" y="719075"/>
        <a:ext cx="2058763" cy="1040636"/>
      </dsp:txXfrm>
    </dsp:sp>
    <dsp:sp modelId="{F928CA5D-7AAF-4A9A-9DEB-3480A73BB1E4}">
      <dsp:nvSpPr>
        <dsp:cNvPr id="0" name=""/>
        <dsp:cNvSpPr/>
      </dsp:nvSpPr>
      <dsp:spPr>
        <a:xfrm rot="5400000">
          <a:off x="5313533" y="-431895"/>
          <a:ext cx="1471682" cy="291153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/>
            <a:t>A</a:t>
          </a:r>
          <a:r>
            <a:rPr lang="zh-TW" altLang="en-US" sz="3100" kern="1200" dirty="0" smtClean="0"/>
            <a:t>大隊</a:t>
          </a:r>
          <a:endParaRPr lang="zh-TW" altLang="en-US" sz="3100" kern="1200" dirty="0"/>
        </a:p>
      </dsp:txBody>
      <dsp:txXfrm rot="-5400000">
        <a:off x="4593609" y="719075"/>
        <a:ext cx="2058763" cy="1040636"/>
      </dsp:txXfrm>
    </dsp:sp>
    <dsp:sp modelId="{FD01BDB8-64D6-4F6F-857A-32FFD32E7A76}">
      <dsp:nvSpPr>
        <dsp:cNvPr id="0" name=""/>
        <dsp:cNvSpPr/>
      </dsp:nvSpPr>
      <dsp:spPr>
        <a:xfrm rot="10800000">
          <a:off x="4593608" y="1800201"/>
          <a:ext cx="2911531" cy="14716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kern="1200" dirty="0" smtClean="0"/>
            <a:t>B</a:t>
          </a:r>
          <a:r>
            <a:rPr lang="zh-TW" altLang="en-US" sz="3000" kern="1200" dirty="0" smtClean="0"/>
            <a:t>大隊</a:t>
          </a:r>
          <a:endParaRPr lang="zh-TW" altLang="en-US" sz="3000" kern="1200" dirty="0"/>
        </a:p>
      </dsp:txBody>
      <dsp:txXfrm rot="10800000">
        <a:off x="4593608" y="1800201"/>
        <a:ext cx="2058763" cy="1040636"/>
      </dsp:txXfrm>
    </dsp:sp>
    <dsp:sp modelId="{888A311B-9AD7-4D32-8C5D-4E5CDFEDD278}">
      <dsp:nvSpPr>
        <dsp:cNvPr id="0" name=""/>
        <dsp:cNvSpPr/>
      </dsp:nvSpPr>
      <dsp:spPr>
        <a:xfrm rot="16200000">
          <a:off x="2361212" y="1080276"/>
          <a:ext cx="1471682" cy="291153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kern="1200" dirty="0" smtClean="0"/>
            <a:t>D</a:t>
          </a:r>
          <a:r>
            <a:rPr lang="zh-TW" altLang="en-US" sz="2900" kern="1200" dirty="0" smtClean="0"/>
            <a:t>大隊</a:t>
          </a:r>
          <a:endParaRPr lang="zh-TW" altLang="en-US" sz="2900" kern="1200" dirty="0"/>
        </a:p>
      </dsp:txBody>
      <dsp:txXfrm rot="5400000">
        <a:off x="2494056" y="1800200"/>
        <a:ext cx="2058763" cy="1040636"/>
      </dsp:txXfrm>
    </dsp:sp>
    <dsp:sp modelId="{3E202CAD-0880-4088-81F1-7A1CC16FF90B}">
      <dsp:nvSpPr>
        <dsp:cNvPr id="0" name=""/>
        <dsp:cNvSpPr/>
      </dsp:nvSpPr>
      <dsp:spPr>
        <a:xfrm>
          <a:off x="4249041" y="1440161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4724-BE78-441C-8F55-39A1206EDBFB}">
      <dsp:nvSpPr>
        <dsp:cNvPr id="0" name=""/>
        <dsp:cNvSpPr/>
      </dsp:nvSpPr>
      <dsp:spPr>
        <a:xfrm rot="10800000">
          <a:off x="4249041" y="157526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8CA5F-C328-4B12-87C4-D3A5262526C9}">
      <dsp:nvSpPr>
        <dsp:cNvPr id="0" name=""/>
        <dsp:cNvSpPr/>
      </dsp:nvSpPr>
      <dsp:spPr>
        <a:xfrm>
          <a:off x="2790" y="16854"/>
          <a:ext cx="2720552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A</a:t>
          </a:r>
          <a:r>
            <a:rPr lang="zh-TW" altLang="en-US" sz="3300" kern="1200" dirty="0" smtClean="0"/>
            <a:t>大隊</a:t>
          </a:r>
          <a:endParaRPr lang="zh-TW" altLang="en-US" sz="3300" kern="1200" dirty="0"/>
        </a:p>
      </dsp:txBody>
      <dsp:txXfrm>
        <a:off x="2790" y="16854"/>
        <a:ext cx="2720552" cy="950400"/>
      </dsp:txXfrm>
    </dsp:sp>
    <dsp:sp modelId="{AA3D951D-11F0-4C1F-B06B-B96299373C13}">
      <dsp:nvSpPr>
        <dsp:cNvPr id="0" name=""/>
        <dsp:cNvSpPr/>
      </dsp:nvSpPr>
      <dsp:spPr>
        <a:xfrm>
          <a:off x="2790" y="967254"/>
          <a:ext cx="2720552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A-1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A-2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A-3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A-4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A-5</a:t>
          </a:r>
          <a:endParaRPr lang="zh-TW" altLang="en-US" sz="3300" kern="1200" dirty="0"/>
        </a:p>
      </dsp:txBody>
      <dsp:txXfrm>
        <a:off x="2790" y="967254"/>
        <a:ext cx="2720552" cy="3079890"/>
      </dsp:txXfrm>
    </dsp:sp>
    <dsp:sp modelId="{9001EDEB-9C79-44A8-80FB-BCBF42D2630A}">
      <dsp:nvSpPr>
        <dsp:cNvPr id="0" name=""/>
        <dsp:cNvSpPr/>
      </dsp:nvSpPr>
      <dsp:spPr>
        <a:xfrm>
          <a:off x="3104219" y="16854"/>
          <a:ext cx="2720552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B</a:t>
          </a:r>
          <a:r>
            <a:rPr lang="zh-TW" altLang="en-US" sz="3300" kern="1200" dirty="0" smtClean="0"/>
            <a:t>大隊</a:t>
          </a:r>
          <a:endParaRPr lang="zh-TW" altLang="en-US" sz="3300" kern="1200" dirty="0"/>
        </a:p>
      </dsp:txBody>
      <dsp:txXfrm>
        <a:off x="3104219" y="16854"/>
        <a:ext cx="2720552" cy="950400"/>
      </dsp:txXfrm>
    </dsp:sp>
    <dsp:sp modelId="{C3E3F77C-B1DF-45EA-9C4C-221A0B2666B9}">
      <dsp:nvSpPr>
        <dsp:cNvPr id="0" name=""/>
        <dsp:cNvSpPr/>
      </dsp:nvSpPr>
      <dsp:spPr>
        <a:xfrm>
          <a:off x="3104219" y="967254"/>
          <a:ext cx="2720552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B-1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B-2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B-3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B-4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B-5</a:t>
          </a:r>
          <a:endParaRPr lang="zh-TW" altLang="en-US" sz="3300" kern="1200" dirty="0"/>
        </a:p>
      </dsp:txBody>
      <dsp:txXfrm>
        <a:off x="3104219" y="967254"/>
        <a:ext cx="2720552" cy="3079890"/>
      </dsp:txXfrm>
    </dsp:sp>
    <dsp:sp modelId="{3A5E39F6-AEA2-4F91-9A4C-B4721C4B7E9F}">
      <dsp:nvSpPr>
        <dsp:cNvPr id="0" name=""/>
        <dsp:cNvSpPr/>
      </dsp:nvSpPr>
      <dsp:spPr>
        <a:xfrm>
          <a:off x="6205649" y="16854"/>
          <a:ext cx="2720552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smtClean="0"/>
            <a:t>C</a:t>
          </a:r>
          <a:r>
            <a:rPr lang="zh-TW" altLang="en-US" sz="3300" kern="1200" dirty="0" smtClean="0"/>
            <a:t>大隊</a:t>
          </a:r>
          <a:endParaRPr lang="zh-TW" altLang="en-US" sz="3300" kern="1200" dirty="0"/>
        </a:p>
      </dsp:txBody>
      <dsp:txXfrm>
        <a:off x="6205649" y="16854"/>
        <a:ext cx="2720552" cy="950400"/>
      </dsp:txXfrm>
    </dsp:sp>
    <dsp:sp modelId="{1CDAB07A-410F-4C32-B26C-6032EB593030}">
      <dsp:nvSpPr>
        <dsp:cNvPr id="0" name=""/>
        <dsp:cNvSpPr/>
      </dsp:nvSpPr>
      <dsp:spPr>
        <a:xfrm>
          <a:off x="6205649" y="967254"/>
          <a:ext cx="2720552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C-1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C-2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C-3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C-4</a:t>
          </a:r>
          <a:endParaRPr lang="zh-TW" alt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300" kern="1200" dirty="0" smtClean="0"/>
            <a:t>C-5</a:t>
          </a:r>
          <a:endParaRPr lang="zh-TW" altLang="en-US" sz="3300" kern="1200" dirty="0"/>
        </a:p>
      </dsp:txBody>
      <dsp:txXfrm>
        <a:off x="6205649" y="967254"/>
        <a:ext cx="2720552" cy="3079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5375B-2DE9-414F-9F6F-BFC3118B7698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F00F9-D536-4924-B8AB-A61A601C1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50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4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401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522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996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88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88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61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0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73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73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73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730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730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F00F9-D536-4924-B8AB-A61A601C1DA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34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86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75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84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39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94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22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5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87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58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44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62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8069-EF01-4AB0-A85E-7A6440F1C33A}" type="datetimeFigureOut">
              <a:rPr lang="zh-TW" altLang="en-US" smtClean="0"/>
              <a:t>2017/4/19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8DAB-3EA3-4788-AD86-2003467C98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7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health.businessweekly.com.tw/FTagList.aspx?key=%e9%9f%a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29031;&#29255;&#24433;&#29255;to&#20449;&#32681;-/&#24433;&#29255;80&#31186;--&#25289;&#33457;.mp4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bz8D0b0T3A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5.jpeg"/><Relationship Id="rId7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&#33836;&#20013;&#38598;&#33775;&#37292;%20100&#31186;.mp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&#29031;&#29255;&#24433;&#29255;to&#20449;&#32681;-/&#24433;&#29255;20&#31186;--&#33836;&#33775;&#37292;.mp4" TargetMode="External"/><Relationship Id="rId4" Type="http://schemas.openxmlformats.org/officeDocument/2006/relationships/hyperlink" Target="&#29031;&#29255;&#24433;&#29255;to&#20449;&#32681;-/&#24433;&#29255;40&#31186;--&#33836;&#33775;&#37292;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3.jpeg"/><Relationship Id="rId7" Type="http://schemas.openxmlformats.org/officeDocument/2006/relationships/image" Target="../media/image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hyperlink" Target="http://ntp.niehs.nih.gov/ntp/htdocs/chem_background/exsumpdf/chaconinesolanine_508.pdf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://www.wikiwand.com/en/Solan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nutrinote/" TargetMode="External"/><Relationship Id="rId5" Type="http://schemas.openxmlformats.org/officeDocument/2006/relationships/hyperlink" Target="http://www.nutrinote.co/" TargetMode="External"/><Relationship Id="rId4" Type="http://schemas.openxmlformats.org/officeDocument/2006/relationships/hyperlink" Target="https://www.wikiwand.com/en/Solanine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n531.pixnet.net/blog/post/5137492-%E7%B4%8B%E7%99%BD%E8%9D%B6%E9%A3%BC%E9%A4%8A%E7%B4%80%E9%8C%84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ri.gov.tw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hyperlink" Target="http://ppt.cc/5GTHo" TargetMode="External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google.com.tw/?gfe_rd=cr&amp;ei=PlzNWJGKFeP88we2vJmgDw&amp;gws_rd=ssl#q=%E4%B8%80%E6%9C%88%E8%94%A5%E3%80%81%E4%BA%8C%E6%9C%88%E9%9F%AD&amp;*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eadingtimes.com.tw/ReadingTimes/ProductPage.aspx?gp=productdetail&amp;cid=mckb(SellItems)&amp;id=VD0007&amp;p=excerpt&amp;exid=41224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health.businessweekly.com.tw/AArticle.aspx?ID=ARTL000056740&amp;p=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-14264"/>
            <a:ext cx="9144000" cy="135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40369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食農教育    創新教案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體驗 與 分享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852947"/>
          </a:xfrm>
        </p:spPr>
        <p:txBody>
          <a:bodyPr>
            <a:normAutofit/>
          </a:bodyPr>
          <a:lstStyle/>
          <a:p>
            <a:r>
              <a:rPr lang="zh-TW" altLang="en-US" sz="3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萬華國中 林秀卿老師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106.04.20.</a:t>
            </a:r>
          </a:p>
        </p:txBody>
      </p:sp>
      <p:pic>
        <p:nvPicPr>
          <p:cNvPr id="11" name="圖片 10" descr="D:\亮點講堂--信義國中\ss\乳酪絲~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4437112"/>
            <a:ext cx="3096344" cy="242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D:\亮點講堂--信義國中\食農教育-信義國中亮點-體驗講義--照片\P_20170416_2016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2975079" cy="256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8"/>
            <a:ext cx="3600400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6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4644" y="-1687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zh-TW" altLang="en-US" dirty="0" smtClean="0"/>
              <a:t>蔥、蒜</a:t>
            </a:r>
            <a:r>
              <a:rPr lang="en-US" altLang="zh-TW" dirty="0" smtClean="0"/>
              <a:t>==</a:t>
            </a:r>
            <a:r>
              <a:rPr lang="zh-TW" altLang="en-US" dirty="0" smtClean="0"/>
              <a:t>優點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zh-TW" altLang="en-US" sz="4500" b="1" dirty="0"/>
              <a:t>功效／</a:t>
            </a:r>
            <a:r>
              <a:rPr lang="zh-TW" altLang="en-US" sz="4500" dirty="0"/>
              <a:t>含有大蒜素和類黃酮的蒜頭、洋蔥是天然的抗氧化劑，除了可以降低膽固醇與血壓，還具有排毒、排重金屬、消炎、促進代謝、增強免疫力的諸多效用</a:t>
            </a:r>
            <a:r>
              <a:rPr lang="zh-TW" altLang="en-US" sz="4500" dirty="0" smtClean="0"/>
              <a:t>。而</a:t>
            </a:r>
            <a:r>
              <a:rPr lang="zh-TW" altLang="en-US" sz="4500" dirty="0"/>
              <a:t>切碎或壓碎的蒜頭，較能有效釋放大蒜素，如果不喜歡刺鼻的氣味，可以選擇蒜精代替。</a:t>
            </a:r>
          </a:p>
          <a:p>
            <a:r>
              <a:rPr lang="zh-TW" altLang="en-US" sz="4500" dirty="0"/>
              <a:t>洋蔥含有大蒜素、維生素</a:t>
            </a:r>
            <a:r>
              <a:rPr lang="en-US" altLang="zh-TW" sz="4500" dirty="0"/>
              <a:t>A</a:t>
            </a:r>
            <a:r>
              <a:rPr lang="zh-TW" altLang="en-US" sz="4500" dirty="0"/>
              <a:t>、</a:t>
            </a:r>
            <a:r>
              <a:rPr lang="en-US" altLang="zh-TW" sz="4500" dirty="0"/>
              <a:t>B</a:t>
            </a:r>
            <a:r>
              <a:rPr lang="zh-TW" altLang="en-US" sz="4500" dirty="0"/>
              <a:t>等多種營養素，有增強免疫、抗氧化、降血糖、維護神經系統等作用，也是我十分推薦的健腦食物。</a:t>
            </a:r>
          </a:p>
          <a:p>
            <a:r>
              <a:rPr lang="zh-TW" altLang="en-US" sz="4500" b="1" dirty="0"/>
              <a:t>建議吃法／</a:t>
            </a:r>
            <a:r>
              <a:rPr lang="zh-TW" altLang="en-US" sz="4500" dirty="0"/>
              <a:t>大蒜最好搗碎成泥吃，並且要先放</a:t>
            </a:r>
            <a:r>
              <a:rPr lang="en-US" altLang="zh-TW" sz="4500" dirty="0"/>
              <a:t>10</a:t>
            </a:r>
            <a:r>
              <a:rPr lang="zh-TW" altLang="en-US" sz="4500" dirty="0"/>
              <a:t>到</a:t>
            </a:r>
            <a:r>
              <a:rPr lang="en-US" altLang="zh-TW" sz="4500" dirty="0"/>
              <a:t>15</a:t>
            </a:r>
            <a:r>
              <a:rPr lang="zh-TW" altLang="en-US" sz="4500" dirty="0"/>
              <a:t>分鐘後再吃，這樣更有利於大蒜素的生成。對於腸胃功能不好的人，每天最好別超過一瓣；腸胃好的人，最好每天二到三瓣。有肝病、腹瀉、眼疾、胃病、腦溢血患者，則避免吃大蒜，會對身體過度刺激。</a:t>
            </a:r>
          </a:p>
          <a:p>
            <a:r>
              <a:rPr lang="zh-TW" altLang="en-US" sz="4500" dirty="0"/>
              <a:t>洋蔥的品種繁多，又以紅、黃、白三色最為常見。紅洋蔥辛味最重，多做成生菜沙拉；白洋蔥最甜，適合燉煮；黃洋蔥常用來快炒或煮湯，是食用中最普遍的品種。做洋蔥料理時，可加入綠色蔬菜拌炒，能中和硫化物，避免腸道受到過度刺激。</a:t>
            </a:r>
          </a:p>
          <a:p>
            <a:endParaRPr lang="zh-TW" altLang="en-US" dirty="0"/>
          </a:p>
        </p:txBody>
      </p:sp>
      <p:sp>
        <p:nvSpPr>
          <p:cNvPr id="6" name="向右箭號圖說文字 5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269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dirty="0" smtClean="0"/>
              <a:t>韭  </a:t>
            </a:r>
            <a:r>
              <a:rPr lang="en-US" altLang="zh-TW" dirty="0" smtClean="0"/>
              <a:t>==</a:t>
            </a:r>
            <a:r>
              <a:rPr lang="zh-TW" altLang="en-US" dirty="0"/>
              <a:t>優點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zh-TW" altLang="en-US" b="1" dirty="0"/>
              <a:t>夏日涼補口訣：男不離韭、女不離</a:t>
            </a:r>
            <a:r>
              <a:rPr lang="zh-TW" altLang="en-US" b="1" dirty="0" smtClean="0"/>
              <a:t>藕</a:t>
            </a:r>
            <a:endParaRPr lang="en-US" altLang="zh-TW" b="1" dirty="0" smtClean="0"/>
          </a:p>
          <a:p>
            <a:r>
              <a:rPr lang="zh-TW" altLang="en-US" dirty="0"/>
              <a:t>也就是，男人要多吃韭菜，女人要多吃蓮藕，這樣對身體健康有好處。中醫認為，韭菜味辛鹹、性溫，有溫中行氣、補虛益陽、散瘀解毒功效，因此又稱為「起陽草」或是「壯陽草」。</a:t>
            </a:r>
          </a:p>
          <a:p>
            <a:r>
              <a:rPr lang="zh-TW" altLang="en-US" b="1" dirty="0"/>
              <a:t>韭菜壯陽　蓮藕清熱</a:t>
            </a:r>
            <a:endParaRPr lang="zh-TW" altLang="en-US" dirty="0"/>
          </a:p>
          <a:p>
            <a:r>
              <a:rPr lang="zh-TW" altLang="en-US" dirty="0"/>
              <a:t>主要是因為韭菜富含纖維素、維生素</a:t>
            </a:r>
            <a:r>
              <a:rPr lang="en-US" altLang="zh-TW" dirty="0"/>
              <a:t>C</a:t>
            </a:r>
            <a:r>
              <a:rPr lang="zh-TW" altLang="en-US" dirty="0"/>
              <a:t>、</a:t>
            </a:r>
            <a:r>
              <a:rPr lang="en-US" altLang="zh-TW" dirty="0"/>
              <a:t>B1</a:t>
            </a:r>
            <a:r>
              <a:rPr lang="zh-TW" altLang="en-US" dirty="0"/>
              <a:t>、</a:t>
            </a:r>
            <a:r>
              <a:rPr lang="en-US" altLang="zh-TW" dirty="0"/>
              <a:t>B2</a:t>
            </a:r>
            <a:r>
              <a:rPr lang="zh-TW" altLang="en-US" dirty="0"/>
              <a:t>、胺基酸、</a:t>
            </a:r>
            <a:r>
              <a:rPr lang="en-US" altLang="zh-TW" dirty="0"/>
              <a:t>β</a:t>
            </a:r>
            <a:r>
              <a:rPr lang="zh-TW" altLang="en-US" dirty="0"/>
              <a:t>胡蘿蔔素等營養成分，具有促進食慾、提高機體免疫力，以及殺菌消炎的作用。同時，還有助於調節血脂，適量進食對高血壓、冠心病、高血脂等有一定益處。不過，吃多了會上火且不易消化，建議成年男性，每次</a:t>
            </a:r>
            <a:r>
              <a:rPr lang="en-US" altLang="zh-TW" dirty="0"/>
              <a:t>1</a:t>
            </a:r>
            <a:r>
              <a:rPr lang="zh-TW" altLang="en-US" dirty="0"/>
              <a:t>兩左右即可。</a:t>
            </a:r>
          </a:p>
          <a:p>
            <a:r>
              <a:rPr lang="zh-TW" altLang="en-US" dirty="0"/>
              <a:t>女性夏日進補則以蓮藕為首選，主要是因為蓮藕富含鐵、鈣等微量元素、植物蛋白質、維生素及澱粉，有明顯的補益氣血作用，可用來治療熱性病症。特別是生藕甘、寒，具有消淤清熱、除煩解渴、止血等功效。不過，產婦不宜過早食用生藕，一般產</a:t>
            </a:r>
            <a:r>
              <a:rPr lang="en-US" altLang="zh-TW" dirty="0"/>
              <a:t>1</a:t>
            </a:r>
            <a:r>
              <a:rPr lang="zh-TW" altLang="en-US" dirty="0"/>
              <a:t>至</a:t>
            </a:r>
            <a:r>
              <a:rPr lang="en-US" altLang="zh-TW" dirty="0"/>
              <a:t>2</a:t>
            </a:r>
            <a:r>
              <a:rPr lang="zh-TW" altLang="en-US" dirty="0"/>
              <a:t>周後再吃為宜。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://health.businessweekly.com.tw/FTagList.aspx?key=%e9%9f%ad</a:t>
            </a:r>
            <a:endParaRPr lang="zh-TW" altLang="en-US" dirty="0"/>
          </a:p>
        </p:txBody>
      </p:sp>
      <p:sp>
        <p:nvSpPr>
          <p:cNvPr id="5" name="向右箭號圖說文字 4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51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092" y="-24836"/>
            <a:ext cx="6308204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zh-TW" altLang="en-US" dirty="0" smtClean="0"/>
              <a:t>忌避植物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九層塔</a:t>
            </a:r>
            <a:r>
              <a:rPr lang="en-US" altLang="zh-TW" dirty="0"/>
              <a:t>__</a:t>
            </a:r>
            <a:r>
              <a:rPr lang="zh-TW" altLang="en-US" dirty="0"/>
              <a:t>減少線蟲</a:t>
            </a:r>
            <a:endParaRPr lang="en-US" altLang="zh-TW" dirty="0" smtClean="0"/>
          </a:p>
          <a:p>
            <a:r>
              <a:rPr lang="zh-TW" altLang="en-US" dirty="0" smtClean="0"/>
              <a:t>蔥</a:t>
            </a:r>
            <a:endParaRPr lang="en-US" altLang="zh-TW" dirty="0" smtClean="0"/>
          </a:p>
          <a:p>
            <a:r>
              <a:rPr lang="zh-TW" altLang="en-US" dirty="0" smtClean="0"/>
              <a:t>蒜</a:t>
            </a:r>
            <a:endParaRPr lang="en-US" altLang="zh-TW" dirty="0" smtClean="0"/>
          </a:p>
          <a:p>
            <a:r>
              <a:rPr lang="zh-TW" altLang="en-US" dirty="0"/>
              <a:t>迷迭</a:t>
            </a:r>
            <a:r>
              <a:rPr lang="zh-TW" altLang="en-US" dirty="0" smtClean="0"/>
              <a:t>香</a:t>
            </a:r>
            <a:endParaRPr lang="en-US" altLang="zh-TW" dirty="0" smtClean="0"/>
          </a:p>
          <a:p>
            <a:r>
              <a:rPr lang="zh-TW" altLang="en-US" dirty="0" smtClean="0"/>
              <a:t>與菊科</a:t>
            </a:r>
            <a:r>
              <a:rPr lang="en-US" altLang="zh-TW" dirty="0" smtClean="0"/>
              <a:t>__</a:t>
            </a:r>
            <a:r>
              <a:rPr lang="zh-TW" altLang="en-US" dirty="0" smtClean="0"/>
              <a:t>減少線蟲</a:t>
            </a:r>
            <a:r>
              <a:rPr lang="en-US" altLang="zh-TW" dirty="0" smtClean="0"/>
              <a:t>—A</a:t>
            </a:r>
            <a:r>
              <a:rPr lang="zh-TW" altLang="en-US" dirty="0" smtClean="0"/>
              <a:t>菜、大陸妹，</a:t>
            </a:r>
            <a:endParaRPr lang="zh-TW" altLang="en-US" dirty="0"/>
          </a:p>
        </p:txBody>
      </p:sp>
      <p:sp>
        <p:nvSpPr>
          <p:cNvPr id="5" name="向右箭號圖說文字 4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21929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7308304" cy="5085184"/>
          </a:xfrm>
        </p:spPr>
        <p:txBody>
          <a:bodyPr>
            <a:normAutofit fontScale="90000"/>
          </a:bodyPr>
          <a:lstStyle/>
          <a:p>
            <a:pPr algn="l" fontAlgn="t"/>
            <a:r>
              <a:rPr lang="zh-TW" altLang="zh-TW" sz="3200" dirty="0" smtClean="0">
                <a:solidFill>
                  <a:srgbClr val="FF0000"/>
                </a:solidFill>
              </a:rPr>
              <a:t>大蒜</a:t>
            </a:r>
            <a:r>
              <a:rPr lang="en-US" altLang="zh-TW" sz="3200" dirty="0" smtClean="0">
                <a:solidFill>
                  <a:srgbClr val="FF0000"/>
                </a:solidFill>
              </a:rPr>
              <a:t>=</a:t>
            </a:r>
            <a:r>
              <a:rPr lang="zh-TW" altLang="zh-TW" sz="3200" dirty="0" smtClean="0">
                <a:solidFill>
                  <a:srgbClr val="FF0000"/>
                </a:solidFill>
              </a:rPr>
              <a:t>防治蚜蟲、潛樹皮害蟲與各式病害</a:t>
            </a:r>
            <a:br>
              <a:rPr lang="zh-TW" altLang="zh-TW" sz="3200" dirty="0" smtClean="0">
                <a:solidFill>
                  <a:srgbClr val="FF0000"/>
                </a:solidFill>
              </a:rPr>
            </a:br>
            <a:r>
              <a:rPr lang="zh-TW" altLang="zh-TW" sz="3200" dirty="0" smtClean="0">
                <a:solidFill>
                  <a:srgbClr val="FF0000"/>
                </a:solidFill>
              </a:rPr>
              <a:t>薄荷</a:t>
            </a:r>
            <a:r>
              <a:rPr lang="en-US" altLang="zh-TW" sz="3200" dirty="0" smtClean="0">
                <a:solidFill>
                  <a:srgbClr val="FF0000"/>
                </a:solidFill>
              </a:rPr>
              <a:t>=</a:t>
            </a:r>
            <a:r>
              <a:rPr lang="zh-TW" altLang="zh-TW" sz="3200" dirty="0" smtClean="0">
                <a:solidFill>
                  <a:srgbClr val="FF0000"/>
                </a:solidFill>
              </a:rPr>
              <a:t>驅治紋白蝶、蠅類、老鼠等</a:t>
            </a:r>
            <a:br>
              <a:rPr lang="zh-TW" altLang="zh-TW" sz="3200" dirty="0" smtClean="0">
                <a:solidFill>
                  <a:srgbClr val="FF0000"/>
                </a:solidFill>
              </a:rPr>
            </a:br>
            <a:r>
              <a:rPr lang="zh-TW" altLang="zh-TW" sz="3200" dirty="0" smtClean="0">
                <a:solidFill>
                  <a:srgbClr val="FF0000"/>
                </a:solidFill>
              </a:rPr>
              <a:t>迷迭香</a:t>
            </a:r>
            <a:r>
              <a:rPr lang="en-US" altLang="zh-TW" sz="3200" dirty="0" smtClean="0">
                <a:solidFill>
                  <a:srgbClr val="FF0000"/>
                </a:solidFill>
              </a:rPr>
              <a:t>=</a:t>
            </a:r>
            <a:r>
              <a:rPr lang="zh-TW" altLang="zh-TW" sz="3200" dirty="0" smtClean="0">
                <a:solidFill>
                  <a:srgbClr val="FF0000"/>
                </a:solidFill>
              </a:rPr>
              <a:t>驅治紋白蝶、蠅類、夜盜蛾</a:t>
            </a:r>
            <a:r>
              <a:rPr lang="en-US" altLang="zh-TW" sz="3200" dirty="0" smtClean="0">
                <a:solidFill>
                  <a:srgbClr val="FF0000"/>
                </a:solidFill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</a:rPr>
            </a:br>
            <a:r>
              <a:rPr lang="zh-TW" altLang="en-US" sz="3200" dirty="0" smtClean="0">
                <a:solidFill>
                  <a:srgbClr val="FF0000"/>
                </a:solidFill>
              </a:rPr>
              <a:t>紅蔥頭</a:t>
            </a:r>
            <a:r>
              <a:rPr lang="en-US" altLang="zh-TW" sz="3200" dirty="0" smtClean="0">
                <a:solidFill>
                  <a:srgbClr val="FF0000"/>
                </a:solidFill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</a:rPr>
            </a:br>
            <a:r>
              <a:rPr lang="zh-TW" altLang="en-US" sz="2800" dirty="0" smtClean="0"/>
              <a:t>菊科</a:t>
            </a:r>
            <a:r>
              <a:rPr lang="en-US" altLang="zh-TW" sz="2800" dirty="0" smtClean="0"/>
              <a:t>—</a:t>
            </a:r>
            <a:r>
              <a:rPr lang="en-US" altLang="zh-TW" sz="2800" dirty="0"/>
              <a:t>A</a:t>
            </a:r>
            <a:r>
              <a:rPr lang="zh-TW" altLang="en-US" sz="2800" dirty="0"/>
              <a:t>菜、大陸妹</a:t>
            </a:r>
            <a:r>
              <a:rPr lang="zh-TW" altLang="en-US" sz="2800" dirty="0" smtClean="0"/>
              <a:t>，種在草莓盆</a:t>
            </a:r>
            <a:r>
              <a:rPr lang="en-US" altLang="zh-TW" sz="2800" dirty="0" smtClean="0"/>
              <a:t>__</a:t>
            </a:r>
            <a:r>
              <a:rPr lang="zh-TW" altLang="en-US" sz="2800" dirty="0"/>
              <a:t>減少線蟲</a:t>
            </a:r>
            <a:br>
              <a:rPr lang="zh-TW" altLang="en-US" sz="2800" dirty="0"/>
            </a:br>
            <a:r>
              <a:rPr lang="zh-TW" altLang="en-US" sz="3200" dirty="0" smtClean="0"/>
              <a:t>與菊科</a:t>
            </a:r>
            <a:r>
              <a:rPr lang="en-US" altLang="zh-TW" sz="3200" dirty="0" smtClean="0"/>
              <a:t>__</a:t>
            </a:r>
            <a:r>
              <a:rPr lang="zh-TW" altLang="en-US" sz="3200" dirty="0"/>
              <a:t>減少線蟲</a:t>
            </a:r>
            <a:r>
              <a:rPr lang="en-US" altLang="zh-TW" sz="3200" dirty="0"/>
              <a:t>—A</a:t>
            </a:r>
            <a:r>
              <a:rPr lang="zh-TW" altLang="en-US" sz="3200" dirty="0"/>
              <a:t>菜、大陸妹，</a:t>
            </a:r>
            <a:br>
              <a:rPr lang="zh-TW" altLang="en-US" sz="3200" dirty="0"/>
            </a:br>
            <a:r>
              <a:rPr lang="zh-TW" altLang="zh-TW" sz="2400" dirty="0" smtClean="0"/>
              <a:t>蝦夷蔥</a:t>
            </a:r>
            <a:r>
              <a:rPr lang="en-US" altLang="zh-TW" sz="2400" dirty="0" smtClean="0"/>
              <a:t>=-</a:t>
            </a:r>
            <a:r>
              <a:rPr lang="zh-TW" altLang="zh-TW" sz="2400" dirty="0" smtClean="0"/>
              <a:t>防治蚜蟲，防蘋果黑星病</a:t>
            </a:r>
            <a:br>
              <a:rPr lang="zh-TW" altLang="zh-TW" sz="2400" dirty="0" smtClean="0"/>
            </a:br>
            <a:r>
              <a:rPr lang="zh-TW" altLang="zh-TW" sz="2400" dirty="0" smtClean="0"/>
              <a:t>大茴香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蚜蟲，招蜜蜂</a:t>
            </a:r>
            <a:br>
              <a:rPr lang="zh-TW" altLang="zh-TW" sz="2400" dirty="0"/>
            </a:br>
            <a:r>
              <a:rPr lang="zh-TW" altLang="zh-TW" sz="2400" dirty="0" smtClean="0"/>
              <a:t>芫荽</a:t>
            </a:r>
            <a:r>
              <a:rPr lang="en-US" altLang="zh-TW" sz="2400" dirty="0" smtClean="0"/>
              <a:t>=-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多種蟲</a:t>
            </a:r>
            <a:r>
              <a:rPr lang="zh-TW" altLang="zh-TW" sz="2400" dirty="0" smtClean="0"/>
              <a:t>類招蜜蜂</a:t>
            </a:r>
            <a:r>
              <a:rPr lang="zh-TW" altLang="zh-TW" sz="2400" dirty="0"/>
              <a:t/>
            </a:r>
            <a:br>
              <a:rPr lang="zh-TW" altLang="zh-TW" sz="2400" dirty="0"/>
            </a:br>
            <a:r>
              <a:rPr lang="zh-TW" altLang="zh-TW" sz="2400" dirty="0" smtClean="0"/>
              <a:t>百里香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招</a:t>
            </a:r>
            <a:r>
              <a:rPr lang="zh-TW" altLang="zh-TW" sz="2400" dirty="0"/>
              <a:t>蜜蜂，防治紋白蝶等</a:t>
            </a:r>
            <a:r>
              <a:rPr lang="zh-TW" altLang="zh-TW" sz="2400" dirty="0" smtClean="0"/>
              <a:t>害蟲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zh-TW" sz="2400" dirty="0"/>
              <a:t>鼠尾</a:t>
            </a:r>
            <a:r>
              <a:rPr lang="zh-TW" altLang="zh-TW" sz="2400" dirty="0" smtClean="0"/>
              <a:t>草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驅</a:t>
            </a:r>
            <a:r>
              <a:rPr lang="zh-TW" altLang="zh-TW" sz="2400" dirty="0"/>
              <a:t>治紋白蝶、蠅類，不能與胡瓜間作或混作</a:t>
            </a:r>
            <a:br>
              <a:rPr lang="zh-TW" altLang="zh-TW" sz="2400" dirty="0"/>
            </a:br>
            <a:r>
              <a:rPr lang="zh-TW" altLang="zh-TW" sz="2400" dirty="0" smtClean="0"/>
              <a:t>紫菀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疫病，對甘藍、洋蔥生長有幫助</a:t>
            </a:r>
            <a:br>
              <a:rPr lang="zh-TW" altLang="zh-TW" sz="2400" dirty="0"/>
            </a:br>
            <a:r>
              <a:rPr lang="zh-TW" altLang="zh-TW" sz="2400" dirty="0" smtClean="0"/>
              <a:t>金盞花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</a:t>
            </a:r>
            <a:r>
              <a:rPr lang="zh-TW" altLang="zh-TW" sz="2400" dirty="0"/>
              <a:t>蚜蟲、蘆筍的葉蟲</a:t>
            </a:r>
            <a:br>
              <a:rPr lang="zh-TW" altLang="zh-TW" sz="2400" dirty="0"/>
            </a:br>
            <a:endParaRPr lang="zh-TW" altLang="en-US" sz="24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894511"/>
              </p:ext>
            </p:extLst>
          </p:nvPr>
        </p:nvGraphicFramePr>
        <p:xfrm>
          <a:off x="7452319" y="438490"/>
          <a:ext cx="1691681" cy="6419510"/>
        </p:xfrm>
        <a:graphic>
          <a:graphicData uri="http://schemas.openxmlformats.org/drawingml/2006/table">
            <a:tbl>
              <a:tblPr/>
              <a:tblGrid>
                <a:gridCol w="325857"/>
                <a:gridCol w="346656"/>
                <a:gridCol w="318923"/>
                <a:gridCol w="700245"/>
              </a:tblGrid>
              <a:tr h="952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有益植物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英名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科名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功效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大茴香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Fennel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繖形花科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防治蚜蟲，招蜜蜂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芫荽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Coriander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繖形花科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防治多種蟲類，招蜜蜂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蝦夷蔥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Chives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百合科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防治蚜蟲，防蘋果黑星病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大蒜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Garlic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百合科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防治蚜蟲、潛樹皮害蟲與各式病害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薄荷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Peppermint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驅治紋白蝶、蠅類、老鼠等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迷迭香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Rosemary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驅治紋白蝶、蠅類、夜盜蛾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百里香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Thyme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招蜜蜂，防治紋白蝶等害蟲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鼠尾草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Sage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驅治紋白蝶、蠅類，不能與胡瓜間作或混作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紫菀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Chamomile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防治疫病，對甘藍、洋蔥生長有幫助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金盞花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Pot marigold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防蚜蟲、蘆筍的葉蟲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波斯菊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Cosmos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可種於園圃邊緣來防蟲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除蟲菊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Dalmatian pyrethrum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防治多種蟲害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苦艾、山艾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Absinthium, wormwood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防治紋白蝶、蚜蟲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百日草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Common zinnia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防治番茄蚜蟲、瓜葉蟲、小金龜蟲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萬壽菊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Marigold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驅除根腐線蟲，防治粉蝨、天蛾幼蟲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大理花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Dahlia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抑制線蟲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蕎麥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Buckwheat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蓼科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驅除叩頭蟲的幼蟲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矮牽牛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Petunia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旋花科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防治稻稈蠅、蚜蟲、螞蟻、豆類害蟲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白花天竺葵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Geranium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香葉草科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防治葉蟬、小金龜蟲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豬屎豆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Crotalaria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豆科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抑制甘薯根瘤線蟲、南方根腐線蟲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金蓮花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Garden nasturtium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金蓮花科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可引誘蚜蟲、溫室粉蝨、緣邊椿象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天竺草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Guinea grass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禾本科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抑制各種線蟲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928092" y="-24836"/>
            <a:ext cx="6308204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mtClean="0"/>
              <a:t>忌避植物</a:t>
            </a:r>
            <a:endParaRPr lang="zh-TW" altLang="en-US" dirty="0"/>
          </a:p>
        </p:txBody>
      </p:sp>
      <p:sp>
        <p:nvSpPr>
          <p:cNvPr id="7" name="向右箭號圖說文字 6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27949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84784"/>
            <a:ext cx="7308304" cy="4896544"/>
          </a:xfrm>
        </p:spPr>
        <p:txBody>
          <a:bodyPr>
            <a:normAutofit/>
          </a:bodyPr>
          <a:lstStyle/>
          <a:p>
            <a:pPr algn="l" fontAlgn="t"/>
            <a:r>
              <a:rPr lang="zh-TW" altLang="zh-TW" sz="2400" dirty="0"/>
              <a:t/>
            </a:r>
            <a:br>
              <a:rPr lang="zh-TW" altLang="zh-TW" sz="2400" dirty="0"/>
            </a:br>
            <a:r>
              <a:rPr lang="zh-TW" altLang="zh-TW" sz="2400" dirty="0" smtClean="0"/>
              <a:t>波斯菊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可</a:t>
            </a:r>
            <a:r>
              <a:rPr lang="zh-TW" altLang="zh-TW" sz="2400" dirty="0"/>
              <a:t>種於園圃邊緣來防蟲</a:t>
            </a:r>
            <a:br>
              <a:rPr lang="zh-TW" altLang="zh-TW" sz="2400" dirty="0"/>
            </a:br>
            <a:r>
              <a:rPr lang="zh-TW" altLang="zh-TW" sz="2400" dirty="0" smtClean="0"/>
              <a:t>除蟲菊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多種蟲害</a:t>
            </a:r>
            <a:br>
              <a:rPr lang="zh-TW" altLang="zh-TW" sz="2400" dirty="0"/>
            </a:br>
            <a:r>
              <a:rPr lang="zh-TW" altLang="zh-TW" sz="2400" dirty="0"/>
              <a:t>苦艾、山</a:t>
            </a:r>
            <a:r>
              <a:rPr lang="zh-TW" altLang="zh-TW" sz="2400" dirty="0" smtClean="0"/>
              <a:t>艾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紋白蝶、蚜蟲</a:t>
            </a:r>
            <a:br>
              <a:rPr lang="zh-TW" altLang="zh-TW" sz="2400" dirty="0"/>
            </a:br>
            <a:r>
              <a:rPr lang="zh-TW" altLang="zh-TW" sz="2400" dirty="0"/>
              <a:t>百日</a:t>
            </a:r>
            <a:r>
              <a:rPr lang="zh-TW" altLang="zh-TW" sz="2400" dirty="0" smtClean="0"/>
              <a:t>草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番茄蚜蟲、瓜葉蟲、小金龜蟲</a:t>
            </a:r>
            <a:br>
              <a:rPr lang="zh-TW" altLang="zh-TW" sz="2400" dirty="0"/>
            </a:br>
            <a:r>
              <a:rPr lang="zh-TW" altLang="zh-TW" sz="2400" dirty="0" smtClean="0"/>
              <a:t>萬壽菊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驅除</a:t>
            </a:r>
            <a:r>
              <a:rPr lang="zh-TW" altLang="zh-TW" sz="2400" dirty="0"/>
              <a:t>根腐線蟲，防治粉蝨、天蛾幼蟲</a:t>
            </a:r>
            <a:br>
              <a:rPr lang="zh-TW" altLang="zh-TW" sz="2400" dirty="0"/>
            </a:br>
            <a:r>
              <a:rPr lang="zh-TW" altLang="zh-TW" sz="2400" dirty="0"/>
              <a:t>大理</a:t>
            </a:r>
            <a:r>
              <a:rPr lang="zh-TW" altLang="zh-TW" sz="2400" dirty="0" smtClean="0"/>
              <a:t>花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抑制</a:t>
            </a:r>
            <a:r>
              <a:rPr lang="zh-TW" altLang="zh-TW" sz="2400" dirty="0"/>
              <a:t>線蟲</a:t>
            </a:r>
            <a:br>
              <a:rPr lang="zh-TW" altLang="zh-TW" sz="2400" dirty="0"/>
            </a:br>
            <a:r>
              <a:rPr lang="zh-TW" altLang="zh-TW" sz="2400" dirty="0" smtClean="0"/>
              <a:t>蕎麥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驅除</a:t>
            </a:r>
            <a:r>
              <a:rPr lang="zh-TW" altLang="zh-TW" sz="2400" dirty="0"/>
              <a:t>叩頭蟲的幼蟲</a:t>
            </a:r>
            <a:br>
              <a:rPr lang="zh-TW" altLang="zh-TW" sz="2400" dirty="0"/>
            </a:br>
            <a:r>
              <a:rPr lang="zh-TW" altLang="zh-TW" sz="2400" dirty="0"/>
              <a:t>矮</a:t>
            </a:r>
            <a:r>
              <a:rPr lang="zh-TW" altLang="zh-TW" sz="2400" dirty="0" smtClean="0"/>
              <a:t>牽牛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稻稈蠅、蚜蟲、螞蟻、豆類害蟲</a:t>
            </a:r>
            <a:br>
              <a:rPr lang="zh-TW" altLang="zh-TW" sz="2400" dirty="0"/>
            </a:br>
            <a:r>
              <a:rPr lang="zh-TW" altLang="zh-TW" sz="2400" dirty="0"/>
              <a:t>白花</a:t>
            </a:r>
            <a:r>
              <a:rPr lang="zh-TW" altLang="zh-TW" sz="2400" dirty="0" smtClean="0"/>
              <a:t>天竺葵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防治</a:t>
            </a:r>
            <a:r>
              <a:rPr lang="zh-TW" altLang="zh-TW" sz="2400" dirty="0"/>
              <a:t>葉蟬、小金龜蟲</a:t>
            </a:r>
            <a:br>
              <a:rPr lang="zh-TW" altLang="zh-TW" sz="2400" dirty="0"/>
            </a:br>
            <a:r>
              <a:rPr lang="zh-TW" altLang="zh-TW" sz="2400" dirty="0"/>
              <a:t>豬屎</a:t>
            </a:r>
            <a:r>
              <a:rPr lang="zh-TW" altLang="zh-TW" sz="2400" dirty="0" smtClean="0"/>
              <a:t>豆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抑制</a:t>
            </a:r>
            <a:r>
              <a:rPr lang="zh-TW" altLang="zh-TW" sz="2400" dirty="0"/>
              <a:t>甘薯根瘤線蟲、南方根腐線蟲</a:t>
            </a:r>
            <a:br>
              <a:rPr lang="zh-TW" altLang="zh-TW" sz="2400" dirty="0"/>
            </a:br>
            <a:r>
              <a:rPr lang="zh-TW" altLang="zh-TW" sz="2400" dirty="0" smtClean="0"/>
              <a:t>金蓮花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可</a:t>
            </a:r>
            <a:r>
              <a:rPr lang="zh-TW" altLang="zh-TW" sz="2400" dirty="0"/>
              <a:t>引誘蚜蟲、溫室粉蝨、緣邊椿象</a:t>
            </a:r>
            <a:br>
              <a:rPr lang="zh-TW" altLang="zh-TW" sz="2400" dirty="0"/>
            </a:br>
            <a:r>
              <a:rPr lang="zh-TW" altLang="zh-TW" sz="2400" dirty="0"/>
              <a:t>天竺</a:t>
            </a:r>
            <a:r>
              <a:rPr lang="zh-TW" altLang="zh-TW" sz="2400" dirty="0" smtClean="0"/>
              <a:t>草</a:t>
            </a:r>
            <a:r>
              <a:rPr lang="en-US" altLang="zh-TW" sz="2400" dirty="0" smtClean="0"/>
              <a:t>=</a:t>
            </a:r>
            <a:r>
              <a:rPr lang="zh-TW" altLang="zh-TW" sz="2400" dirty="0" smtClean="0"/>
              <a:t>抑制</a:t>
            </a:r>
            <a:r>
              <a:rPr lang="zh-TW" altLang="zh-TW" sz="2400" dirty="0"/>
              <a:t>各種線</a:t>
            </a:r>
            <a:r>
              <a:rPr lang="zh-TW" altLang="zh-TW" sz="2400" dirty="0" smtClean="0"/>
              <a:t>蟲</a:t>
            </a:r>
            <a:endParaRPr lang="zh-TW" altLang="en-US" sz="24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386427"/>
              </p:ext>
            </p:extLst>
          </p:nvPr>
        </p:nvGraphicFramePr>
        <p:xfrm>
          <a:off x="7452319" y="438490"/>
          <a:ext cx="1691681" cy="6419510"/>
        </p:xfrm>
        <a:graphic>
          <a:graphicData uri="http://schemas.openxmlformats.org/drawingml/2006/table">
            <a:tbl>
              <a:tblPr/>
              <a:tblGrid>
                <a:gridCol w="325857"/>
                <a:gridCol w="346656"/>
                <a:gridCol w="318923"/>
                <a:gridCol w="700245"/>
              </a:tblGrid>
              <a:tr h="952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有益植物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英名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科名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功效</a:t>
                      </a:r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大茴香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Fennel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繖形花科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防治蚜蟲，招蜜蜂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芫荽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Coriander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繖形花科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防治多種蟲類，招蜜蜂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蝦夷蔥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Chives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百合科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防治蚜蟲，防蘋果黑星病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大蒜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Garlic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百合科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防治蚜蟲、潛樹皮害蟲與各式病害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薄荷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Peppermint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驅治紋白蝶、蠅類、老鼠等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迷迭香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Rosemary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驅治紋白蝶、蠅類、夜盜蛾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百里香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Thyme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招蜜蜂，防治紋白蝶等害蟲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鼠尾草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Sage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唇形科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驅治紋白蝶、蠅類，不能與胡瓜間作或混作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紫菀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Chamomile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防治疫病，對甘藍、洋蔥生長有幫助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金盞花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Pot marigold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防蚜蟲、蘆筍的葉蟲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波斯菊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Cosmos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可種於園圃邊緣來防蟲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除蟲菊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Dalmatian pyrethrum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防治多種蟲害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苦艾、山艾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Absinthium, wormwood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防治紋白蝶、蚜蟲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百日草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Common zinnia</a:t>
                      </a:r>
                      <a:endParaRPr 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防治番茄蚜蟲、瓜葉蟲、小金龜蟲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萬壽菊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Marigold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驅除根腐線蟲，防治粉蝨、天蛾幼蟲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大理花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Dahlia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菊科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抑制線蟲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蕎麥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Buckwheat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蓼科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驅除叩頭蟲的幼蟲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矮牽牛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Petunia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旋花科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防治稻稈蠅、蚜蟲、螞蟻、豆類害蟲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95212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白花天竺葵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Geranium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香葉草科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防治葉蟬、小金龜蟲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豬屎豆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Crotalaria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豆科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抑制甘薯根瘤線蟲、南方根腐線蟲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金蓮花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Garden nasturtium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金蓮花科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可引誘蚜蟲、溫室粉蝨、緣邊椿象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  <a:tr h="182621"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天竺草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Guinea grass</a:t>
                      </a:r>
                      <a:endParaRPr 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禾本科</a:t>
                      </a:r>
                      <a:endParaRPr lang="zh-TW" altLang="en-US" sz="100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7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抑制各種線蟲</a:t>
                      </a:r>
                      <a:endParaRPr lang="zh-TW" altLang="en-US" sz="1000" dirty="0"/>
                    </a:p>
                  </a:txBody>
                  <a:tcPr marL="5045" marR="5045" marT="5045" marB="50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928092" y="-24836"/>
            <a:ext cx="6308204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mtClean="0"/>
              <a:t>忌避植物</a:t>
            </a:r>
            <a:endParaRPr lang="zh-TW" altLang="en-US" dirty="0"/>
          </a:p>
        </p:txBody>
      </p:sp>
      <p:sp>
        <p:nvSpPr>
          <p:cNvPr id="7" name="向右箭號圖說文字 6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37114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zh-TW" altLang="en-US" sz="3600" dirty="0" smtClean="0"/>
              <a:t>有益植物 </a:t>
            </a:r>
            <a:r>
              <a:rPr lang="en-US" altLang="zh-TW" sz="3600" dirty="0" smtClean="0"/>
              <a:t>Companions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 </a:t>
            </a:r>
            <a:r>
              <a:rPr lang="zh-TW" altLang="en-US" dirty="0" smtClean="0"/>
              <a:t>在</a:t>
            </a:r>
            <a:r>
              <a:rPr lang="zh-TW" altLang="en-US" dirty="0"/>
              <a:t>間作或混作制度中，並不作為收成對象，但有助於作物的成長的植物，稱為有益植物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 </a:t>
            </a:r>
            <a:r>
              <a:rPr lang="zh-TW" altLang="en-US" sz="2000" dirty="0" smtClean="0"/>
              <a:t>有益植物之忌避功效   資料來自：陳能敏，</a:t>
            </a:r>
            <a:r>
              <a:rPr lang="en-US" altLang="zh-TW" sz="2000" dirty="0" smtClean="0"/>
              <a:t>1996</a:t>
            </a:r>
            <a:r>
              <a:rPr lang="zh-TW" altLang="en-US" sz="2000" dirty="0" smtClean="0"/>
              <a:t>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向右箭號圖說文字 4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4814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2601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dirty="0" smtClean="0"/>
              <a:t>共榮作物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 </a:t>
            </a:r>
            <a:r>
              <a:rPr lang="zh-TW" altLang="en-US" dirty="0" smtClean="0"/>
              <a:t>在</a:t>
            </a:r>
            <a:r>
              <a:rPr lang="zh-TW" altLang="en-US" dirty="0"/>
              <a:t>間作或混作制度中，除了主要作物外，其他仍是收成對象，而其納入栽培有助於主作物與副作物的生長者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endParaRPr lang="en-US" altLang="zh-TW" sz="2000" dirty="0" smtClean="0"/>
          </a:p>
          <a:p>
            <a:r>
              <a:rPr lang="zh-TW" altLang="en-US" sz="2000" dirty="0" smtClean="0"/>
              <a:t>陳能敏</a:t>
            </a:r>
            <a:r>
              <a:rPr lang="en-US" altLang="zh-TW" sz="2000" dirty="0"/>
              <a:t>(</a:t>
            </a:r>
            <a:r>
              <a:rPr lang="en-US" altLang="zh-TW" sz="2000" dirty="0" smtClean="0"/>
              <a:t>1996)</a:t>
            </a:r>
            <a:r>
              <a:rPr lang="zh-TW" altLang="en-US" sz="2000" dirty="0"/>
              <a:t>。共榮作物與有益作物之組合實例 </a:t>
            </a:r>
            <a:endParaRPr lang="zh-TW" altLang="en-US" sz="2000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向右箭號圖說文字 4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20836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zh-TW" altLang="en-US" sz="5200" b="1" dirty="0" smtClean="0"/>
              <a:t>洋蔥</a:t>
            </a:r>
            <a:r>
              <a:rPr lang="zh-TW" altLang="en-US" sz="5200" b="1" dirty="0"/>
              <a:t>和</a:t>
            </a:r>
            <a:r>
              <a:rPr lang="zh-TW" altLang="en-US" sz="5200" b="1" dirty="0" smtClean="0"/>
              <a:t>甜椒一起</a:t>
            </a:r>
            <a:r>
              <a:rPr lang="zh-TW" altLang="en-US" sz="5200" b="1" dirty="0"/>
              <a:t>種，效果不錯</a:t>
            </a:r>
            <a:r>
              <a:rPr lang="zh-TW" altLang="en-US" sz="2800" dirty="0"/>
              <a:t>。否則一般甜椒蚜蟲很厲害，使用農藥相當多。用有機農法種出來的甜椒品質非常好，生吃時像吃水果一樣，飯後一顆甜椒效果比一顆蘋果還好。甜椒若是露天栽培要使用套袋，防止成熟時果蠅叮咬</a:t>
            </a:r>
          </a:p>
          <a:p>
            <a:r>
              <a:rPr lang="zh-TW" altLang="en-US" sz="5100" b="1" dirty="0" smtClean="0"/>
              <a:t>青蔥</a:t>
            </a:r>
            <a:r>
              <a:rPr lang="zh-TW" altLang="en-US" sz="5100" b="1" dirty="0"/>
              <a:t>與青椒間作</a:t>
            </a:r>
            <a:r>
              <a:rPr lang="zh-TW" altLang="en-US" dirty="0"/>
              <a:t>，因蔥的根中含有相生相剋物質，可幫助青椒抵抗蟲害，若將青蔥植於青椒四周，使其根部糾纏在一起，效果會更好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sz="5100" b="1" dirty="0" smtClean="0"/>
              <a:t>青蔥</a:t>
            </a:r>
            <a:r>
              <a:rPr lang="zh-TW" altLang="en-US" sz="5100" b="1" dirty="0"/>
              <a:t>與茄科和韭類、瓜類的共作</a:t>
            </a:r>
            <a:r>
              <a:rPr lang="zh-TW" altLang="en-US" dirty="0"/>
              <a:t>等都有很好的成效，芹菜與韭菜在生長至茂盛時近芹菜旁韭菜仍可得伸直生長，並有享受充足日光的機會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sz="5200" b="1" dirty="0" smtClean="0"/>
              <a:t>長</a:t>
            </a:r>
            <a:r>
              <a:rPr lang="zh-TW" altLang="en-US" sz="5200" b="1" dirty="0"/>
              <a:t>蔥與瓜果類共種</a:t>
            </a:r>
            <a:r>
              <a:rPr lang="zh-TW" altLang="en-US" dirty="0"/>
              <a:t>，以達至抗病方法。長蔥根部會寄生拮抗菌，有效仰制瓜果感染蔓割病。</a:t>
            </a:r>
            <a:endParaRPr lang="en-US" altLang="zh-TW" dirty="0"/>
          </a:p>
          <a:p>
            <a:r>
              <a:rPr lang="zh-TW" altLang="en-US" sz="6000" b="1" dirty="0" smtClean="0"/>
              <a:t>洋蔥點</a:t>
            </a:r>
            <a:r>
              <a:rPr lang="zh-TW" altLang="en-US" sz="6000" b="1" dirty="0"/>
              <a:t>植於蔬菜行間害蟲可激減</a:t>
            </a:r>
            <a:r>
              <a:rPr lang="zh-TW" altLang="en-US" dirty="0"/>
              <a:t>，於花叢間 同樣效果。其他如香草、艾菊之香辛作物可對害蟲的擊退</a:t>
            </a:r>
            <a:br>
              <a:rPr lang="zh-TW" altLang="en-US" dirty="0"/>
            </a:br>
            <a:r>
              <a:rPr lang="zh-TW" altLang="en-US" sz="6200" b="1" dirty="0" smtClean="0"/>
              <a:t>洋蔥</a:t>
            </a:r>
            <a:r>
              <a:rPr lang="zh-TW" altLang="en-US" sz="6200" b="1" dirty="0"/>
              <a:t>與</a:t>
            </a:r>
            <a:r>
              <a:rPr lang="zh-TW" altLang="en-US" sz="6200" b="1" dirty="0" smtClean="0"/>
              <a:t>球莖</a:t>
            </a:r>
            <a:r>
              <a:rPr lang="zh-TW" altLang="en-US" sz="6200" b="1" dirty="0"/>
              <a:t>甘藍</a:t>
            </a:r>
            <a:r>
              <a:rPr lang="zh-TW" altLang="en-US" sz="6200" b="1" dirty="0" smtClean="0"/>
              <a:t>可一起</a:t>
            </a:r>
            <a:r>
              <a:rPr lang="zh-TW" altLang="en-US" sz="6200" b="1" dirty="0"/>
              <a:t>種</a:t>
            </a:r>
            <a:r>
              <a:rPr lang="zh-TW" altLang="en-US" dirty="0"/>
              <a:t>，它們可以互補一起長得很好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sz="6200" b="1" dirty="0"/>
              <a:t>紅洋蔥種於桃、蘋果樹旁</a:t>
            </a:r>
            <a:r>
              <a:rPr lang="zh-TW" altLang="en-US" dirty="0"/>
              <a:t>，桃不著生鮮苔，蘋果不生蚜蟲。</a:t>
            </a:r>
            <a:endParaRPr lang="en-US" altLang="zh-TW" sz="2400" b="1" dirty="0"/>
          </a:p>
          <a:p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6000" b="1" dirty="0"/>
              <a:t>金蓮花與甘藍、胡瓜、番茄、胡蘿蔔、果樹等均共植</a:t>
            </a:r>
            <a:r>
              <a:rPr lang="zh-TW" altLang="en-US" dirty="0"/>
              <a:t>，促進主作物生長。深根作物 包含雜草會將主作物生長必要的礦物質，由下層送上地表層</a:t>
            </a:r>
            <a:r>
              <a:rPr lang="zh-TW" altLang="en-US" dirty="0" smtClean="0"/>
              <a:t>提 供</a:t>
            </a:r>
            <a:r>
              <a:rPr lang="zh-TW" altLang="en-US" dirty="0"/>
              <a:t>更多營養。</a:t>
            </a:r>
          </a:p>
          <a:p>
            <a:r>
              <a:rPr lang="zh-TW" altLang="en-US" dirty="0" smtClean="0"/>
              <a:t> </a:t>
            </a:r>
            <a:endParaRPr lang="zh-TW" altLang="en-US" dirty="0"/>
          </a:p>
          <a:p>
            <a:r>
              <a:rPr lang="zh-TW" altLang="en-US" dirty="0"/>
              <a:t>間作</a:t>
            </a:r>
            <a:r>
              <a:rPr lang="zh-TW" altLang="en-US" sz="6200" b="1" dirty="0"/>
              <a:t>萬薵菊等植株的根分泌出的物質</a:t>
            </a:r>
            <a:r>
              <a:rPr lang="zh-TW" altLang="en-US" dirty="0"/>
              <a:t>使鄰近線蟲無法靠近。如曇苔屬作物根會分泌橄欖油，可中和酸性中土壤，有益於不耐酸性作物。 橄欖油亦會抑制線蟲孵化繁殖。萬壽菊亦宜與馬鈴薯、草莓、番茄、薔薇共植發揮其功效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922412" y="0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共榮作物</a:t>
            </a:r>
            <a:r>
              <a:rPr lang="en-US" altLang="zh-TW" dirty="0"/>
              <a:t>---</a:t>
            </a:r>
            <a:r>
              <a:rPr lang="zh-TW" altLang="en-US" dirty="0"/>
              <a:t>蔥</a:t>
            </a: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12057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71148"/>
              </p:ext>
            </p:extLst>
          </p:nvPr>
        </p:nvGraphicFramePr>
        <p:xfrm>
          <a:off x="34800" y="1844824"/>
          <a:ext cx="9180512" cy="1963132"/>
        </p:xfrm>
        <a:graphic>
          <a:graphicData uri="http://schemas.openxmlformats.org/drawingml/2006/table">
            <a:tbl>
              <a:tblPr/>
              <a:tblGrid>
                <a:gridCol w="1368152"/>
                <a:gridCol w="3456384"/>
                <a:gridCol w="4355976"/>
              </a:tblGrid>
              <a:tr h="35531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zh-TW" alt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effectLst/>
                          <a:latin typeface="標楷體"/>
                        </a:rPr>
                        <a:t>共榮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effectLst/>
                          <a:latin typeface="標楷體"/>
                        </a:rPr>
                        <a:t>作物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effectLst/>
                          <a:latin typeface="標楷體"/>
                        </a:rPr>
                        <a:t>有益植物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7418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甘藍、芥藍、花椰菜、花菜苔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大豆、菜豆、芹菜、萵苣、菠菜、胡瓜、番茄、馬鈴薯、洋蔥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大蒜、薄荷、山艾、甘菊、迷迭香、金蓮花、百里香、天竺葵、柑桔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208835"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芹菜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豆類、甘藍、番茄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大蒜、蝦夷蔥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209397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菠菜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甘藍、草莓、萵苣、豌豆、胡蘿蔔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　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203709"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萵苣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甘藍、大蒜、菠菜、胡瓜、洋蔥、胡蘿蔔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蝦夷蔥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199686"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洋蔥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甘藍、大蒜、菠菜、胡瓜、洋蔥、胡蘿蔔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薄荷、甘菊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218319"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韭菜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辣椒</a:t>
                      </a:r>
                      <a:endParaRPr lang="zh-TW" altLang="en-US" sz="1400" b="1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rgbClr val="000000"/>
                          </a:solidFill>
                          <a:effectLst/>
                          <a:latin typeface="標楷體"/>
                        </a:rPr>
                        <a:t>　</a:t>
                      </a:r>
                      <a:endParaRPr lang="zh-TW" altLang="en-US" sz="1400" dirty="0"/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922412" y="0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共榮、有益</a:t>
            </a:r>
            <a:endParaRPr lang="zh-TW" altLang="en-US" dirty="0"/>
          </a:p>
        </p:txBody>
      </p:sp>
      <p:sp>
        <p:nvSpPr>
          <p:cNvPr id="7" name="向右箭號圖說文字 6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914790"/>
              </p:ext>
            </p:extLst>
          </p:nvPr>
        </p:nvGraphicFramePr>
        <p:xfrm>
          <a:off x="29888" y="3861048"/>
          <a:ext cx="9136411" cy="2832194"/>
        </p:xfrm>
        <a:graphic>
          <a:graphicData uri="http://schemas.openxmlformats.org/drawingml/2006/table">
            <a:tbl>
              <a:tblPr/>
              <a:tblGrid>
                <a:gridCol w="1347539"/>
                <a:gridCol w="3384376"/>
                <a:gridCol w="4404496"/>
              </a:tblGrid>
              <a:tr h="5040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豆類（矮性）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甘藍、芹菜、蘿蔔、胡蘿蔔、胡瓜、茄子、玉米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萬壽菊、迷迭香、金蓮花、百日草、天竺葵、矮牽牛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豆類（蔓性）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胡蘿蔔、玉米、豌豆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薄荷、牽牛花、萬壽菊、迷迭香、金蓮花、百日草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豌豆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玉米、胡瓜、胡蘿蔔、蕪菁、蘿蔔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薄荷、蝦夷蔥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359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紅豆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大豆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2400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南瓜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玉米、甜瓜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薄荷、萬壽菊、金蓮花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胡瓜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玉米、菜豆、番茄、胡蘿蔔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薄荷、萬壽菊、金蓮花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359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蕪菁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豌豆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4A3"/>
                    </a:solidFill>
                  </a:tcPr>
                </a:tc>
              </a:tr>
              <a:tr h="3359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球莖甘藍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洋蔥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400" b="1" kern="1200" dirty="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7C4A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3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3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食農教育創新教案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體驗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分享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課程規畫說明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2548879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>A</a:t>
            </a:r>
            <a:r>
              <a:rPr lang="zh-TW" altLang="en-US" dirty="0" smtClean="0"/>
              <a:t>、</a:t>
            </a:r>
            <a:r>
              <a:rPr lang="en-US" altLang="zh-TW" dirty="0" smtClean="0"/>
              <a:t>09:00~09:30---</a:t>
            </a:r>
            <a:r>
              <a:rPr lang="zh-TW" altLang="en-US" dirty="0" smtClean="0"/>
              <a:t>食農教育發展沿革</a:t>
            </a:r>
            <a:r>
              <a:rPr lang="en-US" altLang="zh-TW" dirty="0" smtClean="0"/>
              <a:t>(</a:t>
            </a:r>
            <a:r>
              <a:rPr lang="zh-TW" altLang="en-US" dirty="0" smtClean="0"/>
              <a:t>吳菜霞校長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rgbClr val="FFFF00"/>
                </a:solidFill>
              </a:rPr>
              <a:t>B</a:t>
            </a:r>
            <a:r>
              <a:rPr lang="zh-TW" altLang="en-US" b="1" dirty="0" smtClean="0">
                <a:solidFill>
                  <a:srgbClr val="FFFF00"/>
                </a:solidFill>
              </a:rPr>
              <a:t>、、、、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rgbClr val="FFFF00"/>
                </a:solidFill>
              </a:rPr>
              <a:t>C</a:t>
            </a:r>
            <a:r>
              <a:rPr lang="zh-TW" altLang="en-US" b="1" dirty="0" smtClean="0">
                <a:solidFill>
                  <a:srgbClr val="FFFF00"/>
                </a:solidFill>
              </a:rPr>
              <a:t>、、、、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zh-TW" dirty="0" smtClean="0"/>
              <a:t>D</a:t>
            </a:r>
            <a:r>
              <a:rPr lang="zh-TW" altLang="en-US" dirty="0" smtClean="0"/>
              <a:t>、</a:t>
            </a:r>
            <a:r>
              <a:rPr lang="en-US" altLang="zh-TW" dirty="0" smtClean="0"/>
              <a:t>10:30~11:30---</a:t>
            </a:r>
            <a:r>
              <a:rPr lang="zh-TW" altLang="en-US" dirty="0" smtClean="0"/>
              <a:t>有效教學</a:t>
            </a:r>
            <a:r>
              <a:rPr lang="en-US" altLang="zh-TW" dirty="0" smtClean="0"/>
              <a:t>--</a:t>
            </a:r>
            <a:r>
              <a:rPr lang="zh-TW" altLang="en-US" dirty="0" smtClean="0"/>
              <a:t>得獎</a:t>
            </a:r>
            <a:r>
              <a:rPr lang="zh-TW" altLang="en-US" dirty="0"/>
              <a:t>作品</a:t>
            </a:r>
            <a:r>
              <a:rPr lang="zh-TW" altLang="en-US" dirty="0" smtClean="0"/>
              <a:t>分享</a:t>
            </a:r>
            <a:r>
              <a:rPr lang="en-US" altLang="zh-TW" dirty="0" smtClean="0"/>
              <a:t>(</a:t>
            </a:r>
            <a:r>
              <a:rPr lang="zh-TW" altLang="en-US" dirty="0" smtClean="0"/>
              <a:t>李姿伶老師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r>
              <a:rPr lang="en-US" altLang="zh-TW" dirty="0" smtClean="0"/>
              <a:t>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11:31~12:00---</a:t>
            </a:r>
            <a:r>
              <a:rPr lang="zh-TW" altLang="en-US" dirty="0" smtClean="0"/>
              <a:t>研習意見交流座談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282004" cy="2996952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18305" y="1605930"/>
            <a:ext cx="9282005" cy="2232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>
                <a:solidFill>
                  <a:srgbClr val="FFFF00"/>
                </a:solidFill>
              </a:rPr>
              <a:t>B</a:t>
            </a:r>
            <a:r>
              <a:rPr lang="zh-TW" altLang="en-US" b="1" smtClean="0">
                <a:solidFill>
                  <a:srgbClr val="FFFF00"/>
                </a:solidFill>
              </a:rPr>
              <a:t>、</a:t>
            </a:r>
            <a:r>
              <a:rPr lang="en-US" altLang="zh-TW" b="1" smtClean="0">
                <a:solidFill>
                  <a:srgbClr val="FFFF00"/>
                </a:solidFill>
              </a:rPr>
              <a:t>09:30~10:00---</a:t>
            </a:r>
            <a:r>
              <a:rPr lang="zh-TW" altLang="en-US" b="1" smtClean="0">
                <a:solidFill>
                  <a:srgbClr val="FFFF00"/>
                </a:solidFill>
              </a:rPr>
              <a:t>食農</a:t>
            </a:r>
            <a:r>
              <a:rPr lang="zh-TW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創新教案理念</a:t>
            </a:r>
            <a:r>
              <a:rPr lang="en-US" altLang="zh-TW" b="1" smtClean="0">
                <a:solidFill>
                  <a:srgbClr val="FFFF00"/>
                </a:solidFill>
              </a:rPr>
              <a:t>(</a:t>
            </a:r>
            <a:r>
              <a:rPr lang="zh-TW" altLang="en-US" b="1" smtClean="0">
                <a:solidFill>
                  <a:srgbClr val="FFFF00"/>
                </a:solidFill>
              </a:rPr>
              <a:t>林秀卿老師</a:t>
            </a:r>
            <a:r>
              <a:rPr lang="en-US" altLang="zh-TW" b="1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b="1" smtClean="0">
                <a:solidFill>
                  <a:srgbClr val="FFFF00"/>
                </a:solidFill>
              </a:rPr>
              <a:t>C</a:t>
            </a:r>
            <a:r>
              <a:rPr lang="zh-TW" altLang="en-US" b="1" smtClean="0">
                <a:solidFill>
                  <a:srgbClr val="FFFF00"/>
                </a:solidFill>
              </a:rPr>
              <a:t>、</a:t>
            </a:r>
            <a:r>
              <a:rPr lang="en-US" altLang="zh-TW" b="1" smtClean="0">
                <a:solidFill>
                  <a:srgbClr val="FFFF00"/>
                </a:solidFill>
              </a:rPr>
              <a:t>10:00~10:30---</a:t>
            </a:r>
            <a:r>
              <a:rPr lang="zh-TW" altLang="en-US" b="1" smtClean="0">
                <a:solidFill>
                  <a:srgbClr val="FFFF00"/>
                </a:solidFill>
              </a:rPr>
              <a:t>食農</a:t>
            </a:r>
            <a:r>
              <a:rPr lang="zh-TW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</a:t>
            </a:r>
            <a:r>
              <a:rPr lang="zh-TW" altLang="en-US" b="1" smtClean="0">
                <a:solidFill>
                  <a:srgbClr val="FFFF00"/>
                </a:solidFill>
              </a:rPr>
              <a:t>教案活動：體驗</a:t>
            </a:r>
            <a:r>
              <a:rPr lang="en-US" altLang="zh-TW" b="1" smtClean="0">
                <a:solidFill>
                  <a:srgbClr val="FFFF00"/>
                </a:solidFill>
              </a:rPr>
              <a:t>+</a:t>
            </a:r>
            <a:r>
              <a:rPr lang="zh-TW" altLang="en-US" b="1" smtClean="0">
                <a:solidFill>
                  <a:srgbClr val="FFFF00"/>
                </a:solidFill>
              </a:rPr>
              <a:t>分享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7494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</a:t>
            </a:r>
            <a:r>
              <a:rPr lang="zh-TW" altLang="en-US" sz="2000" spc="-150" dirty="0" smtClean="0">
                <a:solidFill>
                  <a:schemeClr val="tx1"/>
                </a:solidFill>
              </a:rPr>
              <a:t>學習</a:t>
            </a:r>
            <a:r>
              <a:rPr lang="en-US" altLang="zh-TW" sz="2000" spc="-150" dirty="0" smtClean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3" name="矩形 2"/>
          <p:cNvSpPr/>
          <p:nvPr/>
        </p:nvSpPr>
        <p:spPr>
          <a:xfrm>
            <a:off x="67090" y="1142999"/>
            <a:ext cx="9076910" cy="58235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心形 14">
            <a:hlinkClick r:id="rId3" action="ppaction://hlinkfile"/>
          </p:cNvPr>
          <p:cNvSpPr/>
          <p:nvPr/>
        </p:nvSpPr>
        <p:spPr>
          <a:xfrm>
            <a:off x="71867" y="4968552"/>
            <a:ext cx="1500918" cy="1124744"/>
          </a:xfrm>
          <a:prstGeom prst="hear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拉花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80</a:t>
            </a:r>
            <a:r>
              <a:rPr lang="zh-TW" altLang="en-US" dirty="0" smtClean="0"/>
              <a:t>秒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3671392" y="1844824"/>
            <a:ext cx="5481838" cy="5121695"/>
            <a:chOff x="3671392" y="1844824"/>
            <a:chExt cx="5481838" cy="5121695"/>
          </a:xfrm>
        </p:grpSpPr>
        <p:sp>
          <p:nvSpPr>
            <p:cNvPr id="14" name="矩形 13"/>
            <p:cNvSpPr/>
            <p:nvPr/>
          </p:nvSpPr>
          <p:spPr>
            <a:xfrm>
              <a:off x="3671392" y="3294111"/>
              <a:ext cx="5472608" cy="3672408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圖說文字 1"/>
            <p:cNvSpPr/>
            <p:nvPr/>
          </p:nvSpPr>
          <p:spPr>
            <a:xfrm>
              <a:off x="8244408" y="1844824"/>
              <a:ext cx="908822" cy="3123728"/>
            </a:xfrm>
            <a:prstGeom prst="wedgeRoundRectCallout">
              <a:avLst>
                <a:gd name="adj1" fmla="val -94399"/>
                <a:gd name="adj2" fmla="val 2340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/>
                <a:t>鮮奶油</a:t>
              </a:r>
              <a:endParaRPr lang="en-US" altLang="zh-TW" sz="3200" dirty="0" smtClean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7090" y="1228701"/>
            <a:ext cx="6516216" cy="4302223"/>
            <a:chOff x="2627784" y="1143000"/>
            <a:chExt cx="6516216" cy="3672408"/>
          </a:xfrm>
        </p:grpSpPr>
        <p:sp>
          <p:nvSpPr>
            <p:cNvPr id="60" name="矩形 59"/>
            <p:cNvSpPr/>
            <p:nvPr/>
          </p:nvSpPr>
          <p:spPr>
            <a:xfrm>
              <a:off x="2627784" y="1143000"/>
              <a:ext cx="6516216" cy="3672408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572000" y="4538409"/>
              <a:ext cx="4572000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>
              <a:spAutoFit/>
            </a:bodyPr>
            <a:lstStyle/>
            <a:p>
              <a:r>
                <a:rPr lang="en-US" altLang="zh-TW" sz="1200" dirty="0">
                  <a:hlinkClick r:id="rId6"/>
                </a:rPr>
                <a:t>https://</a:t>
              </a:r>
              <a:r>
                <a:rPr lang="en-US" altLang="zh-TW" sz="1200" dirty="0" smtClean="0">
                  <a:hlinkClick r:id="rId6"/>
                </a:rPr>
                <a:t>www.youtube.com/watch?v=ebz8D0b0T3A</a:t>
              </a:r>
              <a:r>
                <a:rPr lang="zh-TW" altLang="en-US" sz="1200" dirty="0" smtClean="0"/>
                <a:t>拉花達人</a:t>
              </a:r>
              <a:endParaRPr lang="zh-TW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696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5652120" y="1143000"/>
            <a:ext cx="3491880" cy="113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 algn="ctr">
              <a:lnSpc>
                <a:spcPts val="3300"/>
              </a:lnSpc>
            </a:pPr>
            <a:r>
              <a:rPr lang="zh-TW" altLang="en-US" sz="2800" kern="100" dirty="0" smtClean="0">
                <a:solidFill>
                  <a:schemeClr val="bg1"/>
                </a:solidFill>
              </a:rPr>
              <a:t>紙杯 </a:t>
            </a:r>
            <a:r>
              <a:rPr lang="en-US" altLang="zh-TW" sz="2800" kern="100" dirty="0" smtClean="0">
                <a:solidFill>
                  <a:schemeClr val="bg1"/>
                </a:solidFill>
              </a:rPr>
              <a:t>+</a:t>
            </a:r>
            <a:r>
              <a:rPr lang="zh-TW" altLang="en-US" sz="2800" kern="100" dirty="0" smtClean="0">
                <a:solidFill>
                  <a:schemeClr val="bg1"/>
                </a:solidFill>
              </a:rPr>
              <a:t>蛋</a:t>
            </a:r>
            <a:r>
              <a:rPr lang="zh-TW" altLang="en-US" sz="2800" kern="100" dirty="0">
                <a:solidFill>
                  <a:schemeClr val="bg1"/>
                </a:solidFill>
              </a:rPr>
              <a:t>塔</a:t>
            </a:r>
            <a:r>
              <a:rPr lang="zh-TW" altLang="en-US" sz="2800" kern="100" dirty="0" smtClean="0">
                <a:solidFill>
                  <a:schemeClr val="bg1"/>
                </a:solidFill>
              </a:rPr>
              <a:t>杯   </a:t>
            </a:r>
            <a:endParaRPr lang="zh-TW" altLang="en-US" sz="2800" kern="1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18" y="1143000"/>
            <a:ext cx="5650902" cy="5715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292217" y="2414723"/>
            <a:ext cx="1861013" cy="17343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677425" y="4310933"/>
            <a:ext cx="6432402" cy="2502443"/>
            <a:chOff x="2677425" y="4184384"/>
            <a:chExt cx="6432402" cy="2502443"/>
          </a:xfrm>
        </p:grpSpPr>
        <p:grpSp>
          <p:nvGrpSpPr>
            <p:cNvPr id="4" name="群組 3"/>
            <p:cNvGrpSpPr/>
            <p:nvPr/>
          </p:nvGrpSpPr>
          <p:grpSpPr>
            <a:xfrm>
              <a:off x="2677425" y="4184384"/>
              <a:ext cx="6432402" cy="2495538"/>
              <a:chOff x="5189012" y="2651134"/>
              <a:chExt cx="3461668" cy="2042280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5189012" y="2651134"/>
                <a:ext cx="3461668" cy="2042280"/>
                <a:chOff x="1660550" y="2990070"/>
                <a:chExt cx="2075205" cy="1164606"/>
              </a:xfrm>
            </p:grpSpPr>
            <p:sp>
              <p:nvSpPr>
                <p:cNvPr id="27" name="橢圓 26"/>
                <p:cNvSpPr/>
                <p:nvPr/>
              </p:nvSpPr>
              <p:spPr>
                <a:xfrm>
                  <a:off x="3135360" y="2990070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45" name="群組 44"/>
                <p:cNvGrpSpPr/>
                <p:nvPr/>
              </p:nvGrpSpPr>
              <p:grpSpPr>
                <a:xfrm>
                  <a:off x="1660550" y="3540713"/>
                  <a:ext cx="600395" cy="613963"/>
                  <a:chOff x="4173403" y="5679180"/>
                  <a:chExt cx="600395" cy="613963"/>
                </a:xfrm>
              </p:grpSpPr>
              <p:sp>
                <p:nvSpPr>
                  <p:cNvPr id="46" name="橢圓 45"/>
                  <p:cNvSpPr/>
                  <p:nvPr/>
                </p:nvSpPr>
                <p:spPr>
                  <a:xfrm>
                    <a:off x="4173403" y="5797401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7" name="橢圓 46"/>
                  <p:cNvSpPr/>
                  <p:nvPr/>
                </p:nvSpPr>
                <p:spPr>
                  <a:xfrm>
                    <a:off x="4173403" y="5679180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</p:grpSp>
          <p:grpSp>
            <p:nvGrpSpPr>
              <p:cNvPr id="42" name="群組 41"/>
              <p:cNvGrpSpPr/>
              <p:nvPr/>
            </p:nvGrpSpPr>
            <p:grpSpPr>
              <a:xfrm>
                <a:off x="6709562" y="3122511"/>
                <a:ext cx="967772" cy="1510591"/>
                <a:chOff x="4096927" y="5343816"/>
                <a:chExt cx="600395" cy="841986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4096927" y="5690060"/>
                  <a:ext cx="600395" cy="495742"/>
                </a:xfrm>
                <a:prstGeom prst="ellipse">
                  <a:avLst/>
                </a:prstGeom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4096927" y="5343816"/>
                  <a:ext cx="600395" cy="495742"/>
                </a:xfrm>
                <a:prstGeom prst="ellipse">
                  <a:avLst/>
                </a:prstGeom>
                <a:blipFill dpi="0"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5" name="向左箭號 4"/>
            <p:cNvSpPr/>
            <p:nvPr/>
          </p:nvSpPr>
          <p:spPr>
            <a:xfrm>
              <a:off x="4788024" y="6182771"/>
              <a:ext cx="864096" cy="50405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右彎箭號 10"/>
            <p:cNvSpPr/>
            <p:nvPr/>
          </p:nvSpPr>
          <p:spPr>
            <a:xfrm flipH="1" flipV="1">
              <a:off x="7657397" y="5255229"/>
              <a:ext cx="720080" cy="724814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" y="1143001"/>
            <a:ext cx="9129868" cy="571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---</a:t>
            </a:r>
            <a:r>
              <a:rPr lang="zh-TW" altLang="en-US" kern="100" spc="-300" dirty="0" smtClean="0"/>
              <a:t>大隊任務 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4067944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大隊長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</a:t>
            </a: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金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瓜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濃湯 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大碗，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大湯匙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支，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分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5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小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碗濃湯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每 校 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小 碗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巧克力醬</a:t>
            </a:r>
            <a:r>
              <a:rPr kumimoji="1" lang="en-US" altLang="zh-TW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5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包</a:t>
            </a: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→每 校 </a:t>
            </a:r>
            <a:r>
              <a:rPr kumimoji="1" lang="en-US" altLang="zh-TW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包   </a:t>
            </a: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小線剪</a:t>
            </a:r>
            <a:r>
              <a:rPr kumimoji="1" lang="en-US" altLang="zh-TW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支輪流用</a:t>
            </a: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7281936" y="1143000"/>
            <a:ext cx="1753716" cy="5670376"/>
            <a:chOff x="7281936" y="1143000"/>
            <a:chExt cx="1753716" cy="567037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716" y="5733256"/>
              <a:ext cx="170993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716" y="4581128"/>
              <a:ext cx="170993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936" y="3429000"/>
              <a:ext cx="170993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568" y="2276872"/>
              <a:ext cx="170993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936" y="1143000"/>
              <a:ext cx="170993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3043569" y="3482955"/>
            <a:ext cx="4222873" cy="3510069"/>
            <a:chOff x="720813" y="651825"/>
            <a:chExt cx="5435363" cy="643126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92888">
              <a:off x="940233" y="1212563"/>
              <a:ext cx="3679160" cy="411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196" y="651825"/>
              <a:ext cx="2424980" cy="643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39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7249743" y="4437112"/>
            <a:ext cx="1903487" cy="2168476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 descr="D:\亮點講堂--信義國中\烹飪用具\巧克力醬袋2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4847">
            <a:off x="5188218" y="-45865"/>
            <a:ext cx="2931680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979712" y="0"/>
            <a:ext cx="7173518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---</a:t>
            </a:r>
            <a:r>
              <a:rPr lang="zh-TW" altLang="en-US" kern="100" spc="-300" dirty="0" smtClean="0"/>
              <a:t>分組分工 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9952" y="2492896"/>
            <a:ext cx="5362870" cy="463488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4355976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algn="ctr">
              <a:lnSpc>
                <a:spcPts val="3300"/>
              </a:lnSpc>
            </a:pP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~~1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校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組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</a:t>
            </a:r>
          </a:p>
          <a:p>
            <a:pPr>
              <a:lnSpc>
                <a:spcPts val="3300"/>
              </a:lnSpc>
            </a:pP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巧克力醬</a:t>
            </a:r>
            <a:r>
              <a:rPr kumimoji="1" lang="en-US" altLang="zh-TW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包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，剪口</a:t>
            </a: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金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瓜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濃湯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小碗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小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湯匙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支，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分湯到小紙杯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每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人 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杯濃湯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77337" y="5029145"/>
            <a:ext cx="3604749" cy="1808820"/>
            <a:chOff x="31147" y="5049180"/>
            <a:chExt cx="3604749" cy="180882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7" y="5057800"/>
              <a:ext cx="2216133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899592" y="5049180"/>
              <a:ext cx="2736304" cy="9443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3300"/>
                </a:lnSpc>
              </a:pPr>
              <a:r>
                <a:rPr kumimoji="1" lang="zh-TW" altLang="en-US" sz="28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鮮奶油半小瓶，</a:t>
              </a:r>
              <a:endParaRPr kumimoji="1" lang="en-US" altLang="zh-TW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endParaRPr>
            </a:p>
            <a:p>
              <a:pPr algn="r">
                <a:lnSpc>
                  <a:spcPts val="3300"/>
                </a:lnSpc>
              </a:pPr>
              <a:r>
                <a:rPr kumimoji="1" lang="zh-TW" altLang="en-US" sz="28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可續</a:t>
              </a:r>
              <a:r>
                <a:rPr kumimoji="1" lang="zh-TW" altLang="en-US" sz="2800" dirty="0" smtClean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杯</a:t>
              </a:r>
              <a:endParaRPr kumimoji="1" lang="en-US" altLang="zh-TW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5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---</a:t>
            </a:r>
            <a:r>
              <a:rPr lang="zh-TW" altLang="en-US" kern="100" spc="-300" dirty="0" smtClean="0"/>
              <a:t>分組分工 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4067944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~~1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人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</a:t>
            </a:r>
          </a:p>
          <a:p>
            <a:pPr algn="ctr">
              <a:lnSpc>
                <a:spcPts val="3300"/>
              </a:lnSpc>
            </a:pP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金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瓜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濃湯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小紙杯 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→滴入鮮奶油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 →擠入巧克力醬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 →竹籤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支，</a:t>
            </a:r>
            <a:endParaRPr kumimoji="1" lang="en-US" altLang="zh-TW" sz="32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拉花分享、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欣賞他人作品、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拍照、上傳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喝掉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濃湯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想續杯</a:t>
            </a: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動作要快喔</a:t>
            </a: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5976" y="1154038"/>
            <a:ext cx="2761361" cy="420168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903109" y="4673500"/>
            <a:ext cx="2117715" cy="216847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010222" y="2469599"/>
            <a:ext cx="1903487" cy="216847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0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28799"/>
            <a:ext cx="9131948" cy="524387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-24754" y="5151061"/>
            <a:ext cx="9172172" cy="647317"/>
            <a:chOff x="-24754" y="5151061"/>
            <a:chExt cx="9172172" cy="647317"/>
          </a:xfrm>
        </p:grpSpPr>
        <p:sp>
          <p:nvSpPr>
            <p:cNvPr id="13" name="矩形 12"/>
            <p:cNvSpPr/>
            <p:nvPr/>
          </p:nvSpPr>
          <p:spPr>
            <a:xfrm>
              <a:off x="4830497" y="5151061"/>
              <a:ext cx="4316921" cy="6473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圓盤  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</a:t>
              </a:r>
              <a:endParaRPr lang="zh-TW" altLang="en-US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-24754" y="5197677"/>
              <a:ext cx="3879648" cy="5879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小圓盤  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</a:t>
              </a:r>
              <a:endParaRPr lang="zh-TW" altLang="en-US" dirty="0"/>
            </a:p>
          </p:txBody>
        </p:sp>
      </p:grpSp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---</a:t>
            </a:r>
            <a:r>
              <a:rPr lang="zh-TW" altLang="en-US" kern="100" spc="-300" dirty="0" smtClean="0"/>
              <a:t>分組分工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4261065" y="2182052"/>
            <a:ext cx="2757623" cy="2857478"/>
            <a:chOff x="2059147" y="2524347"/>
            <a:chExt cx="1653142" cy="1629471"/>
          </a:xfrm>
        </p:grpSpPr>
        <p:grpSp>
          <p:nvGrpSpPr>
            <p:cNvPr id="29" name="群組 28"/>
            <p:cNvGrpSpPr/>
            <p:nvPr/>
          </p:nvGrpSpPr>
          <p:grpSpPr>
            <a:xfrm>
              <a:off x="3094345" y="2524347"/>
              <a:ext cx="617944" cy="743613"/>
              <a:chOff x="4572000" y="5176976"/>
              <a:chExt cx="617944" cy="743613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2403217" y="2552811"/>
              <a:ext cx="617944" cy="743613"/>
              <a:chOff x="4572000" y="5176976"/>
              <a:chExt cx="617944" cy="743613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2059147" y="3038509"/>
              <a:ext cx="617944" cy="743613"/>
              <a:chOff x="4572000" y="5176976"/>
              <a:chExt cx="617944" cy="743613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2411991" y="3410205"/>
              <a:ext cx="617944" cy="743613"/>
              <a:chOff x="4572000" y="5176976"/>
              <a:chExt cx="617944" cy="743613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2" name="群組 41"/>
          <p:cNvGrpSpPr/>
          <p:nvPr/>
        </p:nvGrpSpPr>
        <p:grpSpPr>
          <a:xfrm>
            <a:off x="7218585" y="2715415"/>
            <a:ext cx="996059" cy="1334101"/>
            <a:chOff x="4572000" y="5176976"/>
            <a:chExt cx="617944" cy="743613"/>
          </a:xfrm>
        </p:grpSpPr>
        <p:sp>
          <p:nvSpPr>
            <p:cNvPr id="43" name="橢圓 42"/>
            <p:cNvSpPr/>
            <p:nvPr/>
          </p:nvSpPr>
          <p:spPr>
            <a:xfrm>
              <a:off x="4572000" y="5424847"/>
              <a:ext cx="600395" cy="49574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4589549" y="5176976"/>
              <a:ext cx="600395" cy="495742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1539647" y="4018911"/>
            <a:ext cx="5840665" cy="1346000"/>
            <a:chOff x="1294499" y="5301208"/>
            <a:chExt cx="3246296" cy="495742"/>
          </a:xfrm>
        </p:grpSpPr>
        <p:sp>
          <p:nvSpPr>
            <p:cNvPr id="25" name="橢圓 24"/>
            <p:cNvSpPr/>
            <p:nvPr/>
          </p:nvSpPr>
          <p:spPr>
            <a:xfrm>
              <a:off x="2991454" y="5301208"/>
              <a:ext cx="766567" cy="495742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3851774" y="5301208"/>
              <a:ext cx="689021" cy="495742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圓角矩形圖說文字 29"/>
            <p:cNvSpPr/>
            <p:nvPr/>
          </p:nvSpPr>
          <p:spPr>
            <a:xfrm>
              <a:off x="1294499" y="5312480"/>
              <a:ext cx="1332482" cy="312960"/>
            </a:xfrm>
            <a:prstGeom prst="wedgeRoundRectCallout">
              <a:avLst>
                <a:gd name="adj1" fmla="val 65470"/>
                <a:gd name="adj2" fmla="val -465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小蛋塔杯</a:t>
              </a:r>
              <a:r>
                <a:rPr lang="en-US" altLang="zh-TW" dirty="0" smtClean="0"/>
                <a:t>+</a:t>
              </a:r>
              <a:r>
                <a:rPr lang="zh-TW" altLang="en-US" dirty="0" smtClean="0"/>
                <a:t>體驗紙杯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每人 各 </a:t>
              </a:r>
              <a:r>
                <a:rPr lang="en-US" altLang="zh-TW" dirty="0" smtClean="0"/>
                <a:t>1</a:t>
              </a:r>
              <a:r>
                <a:rPr lang="zh-TW" altLang="en-US" dirty="0" smtClean="0"/>
                <a:t> 個</a:t>
              </a:r>
              <a:endParaRPr lang="zh-TW" altLang="en-US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1143001"/>
            <a:ext cx="9173390" cy="12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個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/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校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：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大圓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托 盤 、小碗、小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湯匙、巧克力醬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包</a:t>
            </a: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3.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個</a:t>
            </a:r>
            <a:r>
              <a:rPr kumimoji="1" lang="en-US" altLang="zh-TW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/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人 ： 蛋塔杯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+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小紙杯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+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竹籤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~~~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每大隊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40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人份</a:t>
            </a:r>
            <a:endParaRPr kumimoji="1" lang="en-US" altLang="zh-TW" sz="28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5941358" y="3425563"/>
            <a:ext cx="2662914" cy="2857478"/>
            <a:chOff x="2115923" y="2524347"/>
            <a:chExt cx="1596366" cy="1629471"/>
          </a:xfrm>
        </p:grpSpPr>
        <p:grpSp>
          <p:nvGrpSpPr>
            <p:cNvPr id="38" name="群組 37"/>
            <p:cNvGrpSpPr/>
            <p:nvPr/>
          </p:nvGrpSpPr>
          <p:grpSpPr>
            <a:xfrm>
              <a:off x="3094345" y="2524347"/>
              <a:ext cx="617944" cy="743613"/>
              <a:chOff x="4572000" y="5176976"/>
              <a:chExt cx="617944" cy="743613"/>
            </a:xfrm>
          </p:grpSpPr>
          <p:sp>
            <p:nvSpPr>
              <p:cNvPr id="59" name="橢圓 58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橢圓 59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2986063" y="3058410"/>
              <a:ext cx="617944" cy="743613"/>
              <a:chOff x="5154846" y="5682575"/>
              <a:chExt cx="617944" cy="743613"/>
            </a:xfrm>
          </p:grpSpPr>
          <p:sp>
            <p:nvSpPr>
              <p:cNvPr id="57" name="橢圓 56"/>
              <p:cNvSpPr/>
              <p:nvPr/>
            </p:nvSpPr>
            <p:spPr>
              <a:xfrm>
                <a:off x="5154846" y="5930446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57"/>
              <p:cNvSpPr/>
              <p:nvPr/>
            </p:nvSpPr>
            <p:spPr>
              <a:xfrm>
                <a:off x="5172395" y="5682575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2115923" y="2592772"/>
              <a:ext cx="617944" cy="743613"/>
              <a:chOff x="4628776" y="4731239"/>
              <a:chExt cx="617944" cy="743613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4628776" y="4979110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4646325" y="4731239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2411991" y="3410205"/>
              <a:ext cx="617944" cy="743613"/>
              <a:chOff x="4572000" y="5176976"/>
              <a:chExt cx="617944" cy="743613"/>
            </a:xfrm>
          </p:grpSpPr>
          <p:sp>
            <p:nvSpPr>
              <p:cNvPr id="53" name="橢圓 52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58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3" accel="50000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2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3" accel="50000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3">
                                          <p:stCondLst>
                                            <p:cond delay="7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21" decel="50000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1628799"/>
            <a:ext cx="9131948" cy="524387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261065" y="2182052"/>
            <a:ext cx="4343207" cy="4100989"/>
            <a:chOff x="4261065" y="2182052"/>
            <a:chExt cx="4343207" cy="4100989"/>
          </a:xfrm>
        </p:grpSpPr>
        <p:grpSp>
          <p:nvGrpSpPr>
            <p:cNvPr id="8" name="群組 7"/>
            <p:cNvGrpSpPr/>
            <p:nvPr/>
          </p:nvGrpSpPr>
          <p:grpSpPr>
            <a:xfrm>
              <a:off x="4261065" y="2182052"/>
              <a:ext cx="2757623" cy="2857478"/>
              <a:chOff x="2059147" y="2524347"/>
              <a:chExt cx="1653142" cy="1629471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3094345" y="2524347"/>
                <a:ext cx="617944" cy="743613"/>
                <a:chOff x="4572000" y="5176976"/>
                <a:chExt cx="617944" cy="743613"/>
              </a:xfrm>
            </p:grpSpPr>
            <p:sp>
              <p:nvSpPr>
                <p:cNvPr id="35" name="橢圓 34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橢圓 35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6" name="群組 25"/>
              <p:cNvGrpSpPr/>
              <p:nvPr/>
            </p:nvGrpSpPr>
            <p:grpSpPr>
              <a:xfrm>
                <a:off x="2403217" y="2552811"/>
                <a:ext cx="617944" cy="743613"/>
                <a:chOff x="4572000" y="5176976"/>
                <a:chExt cx="617944" cy="743613"/>
              </a:xfrm>
            </p:grpSpPr>
            <p:sp>
              <p:nvSpPr>
                <p:cNvPr id="33" name="橢圓 32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4" name="橢圓 33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7" name="群組 26"/>
              <p:cNvGrpSpPr/>
              <p:nvPr/>
            </p:nvGrpSpPr>
            <p:grpSpPr>
              <a:xfrm>
                <a:off x="2059147" y="3038509"/>
                <a:ext cx="617944" cy="743613"/>
                <a:chOff x="4572000" y="5176976"/>
                <a:chExt cx="617944" cy="743613"/>
              </a:xfrm>
            </p:grpSpPr>
            <p:sp>
              <p:nvSpPr>
                <p:cNvPr id="31" name="橢圓 30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橢圓 31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8" name="群組 27"/>
              <p:cNvGrpSpPr/>
              <p:nvPr/>
            </p:nvGrpSpPr>
            <p:grpSpPr>
              <a:xfrm>
                <a:off x="2411991" y="3410205"/>
                <a:ext cx="617944" cy="743613"/>
                <a:chOff x="4572000" y="5176976"/>
                <a:chExt cx="617944" cy="743613"/>
              </a:xfrm>
            </p:grpSpPr>
            <p:sp>
              <p:nvSpPr>
                <p:cNvPr id="29" name="橢圓 28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橢圓 29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9" name="群組 8"/>
            <p:cNvGrpSpPr/>
            <p:nvPr/>
          </p:nvGrpSpPr>
          <p:grpSpPr>
            <a:xfrm>
              <a:off x="7218585" y="2715415"/>
              <a:ext cx="996059" cy="1334101"/>
              <a:chOff x="4572000" y="5176976"/>
              <a:chExt cx="617944" cy="743613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4572000" y="5424847"/>
                <a:ext cx="600395" cy="495742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4589549" y="5176976"/>
                <a:ext cx="600395" cy="495742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5941358" y="3425563"/>
              <a:ext cx="2662914" cy="2857478"/>
              <a:chOff x="2115923" y="2524347"/>
              <a:chExt cx="1596366" cy="1629471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3094345" y="2524347"/>
                <a:ext cx="617944" cy="743613"/>
                <a:chOff x="4572000" y="5176976"/>
                <a:chExt cx="617944" cy="743613"/>
              </a:xfrm>
            </p:grpSpPr>
            <p:sp>
              <p:nvSpPr>
                <p:cNvPr id="21" name="橢圓 20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2" name="群組 11"/>
              <p:cNvGrpSpPr/>
              <p:nvPr/>
            </p:nvGrpSpPr>
            <p:grpSpPr>
              <a:xfrm>
                <a:off x="2986063" y="3058410"/>
                <a:ext cx="617944" cy="743613"/>
                <a:chOff x="5154846" y="5682575"/>
                <a:chExt cx="617944" cy="743613"/>
              </a:xfrm>
            </p:grpSpPr>
            <p:sp>
              <p:nvSpPr>
                <p:cNvPr id="19" name="橢圓 18"/>
                <p:cNvSpPr/>
                <p:nvPr/>
              </p:nvSpPr>
              <p:spPr>
                <a:xfrm>
                  <a:off x="5154846" y="5930446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橢圓 19"/>
                <p:cNvSpPr/>
                <p:nvPr/>
              </p:nvSpPr>
              <p:spPr>
                <a:xfrm>
                  <a:off x="5172395" y="5682575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3" name="群組 12"/>
              <p:cNvGrpSpPr/>
              <p:nvPr/>
            </p:nvGrpSpPr>
            <p:grpSpPr>
              <a:xfrm>
                <a:off x="2115923" y="2592772"/>
                <a:ext cx="617944" cy="743613"/>
                <a:chOff x="4628776" y="4731239"/>
                <a:chExt cx="617944" cy="743613"/>
              </a:xfrm>
            </p:grpSpPr>
            <p:sp>
              <p:nvSpPr>
                <p:cNvPr id="17" name="橢圓 16"/>
                <p:cNvSpPr/>
                <p:nvPr/>
              </p:nvSpPr>
              <p:spPr>
                <a:xfrm>
                  <a:off x="4628776" y="4979110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" name="橢圓 17"/>
                <p:cNvSpPr/>
                <p:nvPr/>
              </p:nvSpPr>
              <p:spPr>
                <a:xfrm>
                  <a:off x="4646325" y="4731239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" name="群組 13"/>
              <p:cNvGrpSpPr/>
              <p:nvPr/>
            </p:nvGrpSpPr>
            <p:grpSpPr>
              <a:xfrm>
                <a:off x="2411991" y="3410205"/>
                <a:ext cx="617944" cy="743613"/>
                <a:chOff x="4572000" y="5176976"/>
                <a:chExt cx="617944" cy="743613"/>
              </a:xfrm>
            </p:grpSpPr>
            <p:sp>
              <p:nvSpPr>
                <p:cNvPr id="15" name="橢圓 14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橢圓 15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grpSp>
        <p:nvGrpSpPr>
          <p:cNvPr id="37" name="群組 36"/>
          <p:cNvGrpSpPr/>
          <p:nvPr/>
        </p:nvGrpSpPr>
        <p:grpSpPr>
          <a:xfrm>
            <a:off x="-24754" y="5151061"/>
            <a:ext cx="9172172" cy="647317"/>
            <a:chOff x="-24754" y="5151061"/>
            <a:chExt cx="9172172" cy="647317"/>
          </a:xfrm>
        </p:grpSpPr>
        <p:sp>
          <p:nvSpPr>
            <p:cNvPr id="38" name="矩形 37"/>
            <p:cNvSpPr/>
            <p:nvPr/>
          </p:nvSpPr>
          <p:spPr>
            <a:xfrm>
              <a:off x="4830497" y="5151061"/>
              <a:ext cx="4316921" cy="6473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圓盤  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</a:t>
              </a:r>
              <a:endParaRPr lang="zh-TW" alt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-24754" y="5197677"/>
              <a:ext cx="3879648" cy="5879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小圓盤  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en-US" altLang="zh-TW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</a:t>
              </a:r>
              <a:endParaRPr lang="zh-TW" altLang="en-US" dirty="0"/>
            </a:p>
          </p:txBody>
        </p:sp>
      </p:grpSp>
      <p:sp>
        <p:nvSpPr>
          <p:cNvPr id="40" name="圓角矩形圖說文字 39"/>
          <p:cNvSpPr/>
          <p:nvPr/>
        </p:nvSpPr>
        <p:spPr>
          <a:xfrm>
            <a:off x="5939993" y="3111124"/>
            <a:ext cx="2397373" cy="849725"/>
          </a:xfrm>
          <a:prstGeom prst="wedgeRoundRectCallout">
            <a:avLst>
              <a:gd name="adj1" fmla="val 8257"/>
              <a:gd name="adj2" fmla="val 82778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小蛋塔杯</a:t>
            </a:r>
            <a:r>
              <a:rPr lang="en-US" altLang="zh-TW" dirty="0" smtClean="0"/>
              <a:t>+</a:t>
            </a:r>
            <a:r>
              <a:rPr lang="zh-TW" altLang="en-US" dirty="0" smtClean="0"/>
              <a:t>體驗紙杯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每人 各 </a:t>
            </a:r>
            <a:r>
              <a:rPr lang="en-US" altLang="zh-TW" dirty="0" smtClean="0"/>
              <a:t>1</a:t>
            </a:r>
            <a:r>
              <a:rPr lang="zh-TW" altLang="en-US" dirty="0" smtClean="0"/>
              <a:t> 個</a:t>
            </a:r>
            <a:endParaRPr lang="zh-TW" altLang="en-US" dirty="0"/>
          </a:p>
        </p:txBody>
      </p:sp>
      <p:sp>
        <p:nvSpPr>
          <p:cNvPr id="41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濃濃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金瓜</a:t>
            </a:r>
            <a:r>
              <a:rPr lang="zh-TW" altLang="en-US" kern="100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話</a:t>
            </a:r>
            <a:r>
              <a:rPr lang="zh-TW" altLang="en-US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拉花</a:t>
            </a:r>
            <a:r>
              <a:rPr lang="en-US" altLang="zh-TW" kern="100" spc="-300" dirty="0" smtClean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向右箭號圖說文字 41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-150" dirty="0" smtClean="0"/>
              <a:t>金瓜拉</a:t>
            </a:r>
            <a:r>
              <a:rPr lang="zh-TW" altLang="en-US" sz="2000" b="1" spc="-150" dirty="0"/>
              <a:t>花</a:t>
            </a:r>
            <a:r>
              <a:rPr lang="en-US" altLang="zh-TW" sz="2000" b="1" spc="-150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</p:spTree>
    <p:extLst>
      <p:ext uri="{BB962C8B-B14F-4D97-AF65-F5344CB8AC3E}">
        <p14:creationId xmlns:p14="http://schemas.microsoft.com/office/powerpoint/2010/main" val="27179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3" accel="50000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" accel="50000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">
                                          <p:stCondLst>
                                            <p:cond delay="7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1" decel="50000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37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0944" y="-45703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萬</a:t>
            </a: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華   </a:t>
            </a:r>
            <a:r>
              <a:rPr lang="zh-TW" altLang="en-US" sz="5400" b="1" dirty="0">
                <a:solidFill>
                  <a:srgbClr val="FF0000"/>
                </a:solidFill>
              </a:rPr>
              <a:t>醬</a:t>
            </a:r>
          </a:p>
        </p:txBody>
      </p:sp>
      <p:pic>
        <p:nvPicPr>
          <p:cNvPr id="4" name="內容版面配置區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22"/>
            <a:ext cx="9144000" cy="5789278"/>
          </a:xfrm>
        </p:spPr>
      </p:pic>
      <p:sp>
        <p:nvSpPr>
          <p:cNvPr id="3" name="書卷 (垂直) 2"/>
          <p:cNvSpPr/>
          <p:nvPr/>
        </p:nvSpPr>
        <p:spPr>
          <a:xfrm>
            <a:off x="143916" y="1340768"/>
            <a:ext cx="2843808" cy="5040560"/>
          </a:xfrm>
          <a:prstGeom prst="verticalScroll">
            <a:avLst>
              <a:gd name="adj" fmla="val 14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4000" b="1" dirty="0"/>
              <a:t>蔥</a:t>
            </a:r>
            <a:r>
              <a:rPr lang="zh-TW" altLang="zh-TW" sz="4000" b="1" dirty="0" smtClean="0"/>
              <a:t>、薑、</a:t>
            </a:r>
            <a:endParaRPr lang="en-US" altLang="zh-TW" sz="4000" b="1" dirty="0" smtClean="0"/>
          </a:p>
          <a:p>
            <a:r>
              <a:rPr lang="zh-TW" altLang="zh-TW" sz="4000" b="1" dirty="0" smtClean="0"/>
              <a:t>韭、蒜、</a:t>
            </a:r>
            <a:endParaRPr lang="en-US" altLang="zh-TW" sz="4000" b="1" dirty="0" smtClean="0"/>
          </a:p>
          <a:p>
            <a:r>
              <a:rPr lang="zh-TW" altLang="zh-TW" sz="4000" b="1" dirty="0" smtClean="0"/>
              <a:t>迷</a:t>
            </a:r>
            <a:r>
              <a:rPr lang="zh-TW" altLang="zh-TW" sz="4000" b="1" dirty="0"/>
              <a:t>迭</a:t>
            </a:r>
            <a:r>
              <a:rPr lang="zh-TW" altLang="zh-TW" sz="4000" b="1" dirty="0" smtClean="0"/>
              <a:t>香</a:t>
            </a:r>
            <a:endParaRPr lang="en-US" altLang="zh-TW" sz="4000" b="1" dirty="0" smtClean="0"/>
          </a:p>
          <a:p>
            <a:r>
              <a:rPr lang="zh-TW" altLang="zh-TW" sz="4000" b="1" dirty="0" smtClean="0"/>
              <a:t>萵苣</a:t>
            </a:r>
            <a:r>
              <a:rPr lang="zh-TW" altLang="en-US" sz="4000" b="1" dirty="0" smtClean="0"/>
              <a:t>、</a:t>
            </a:r>
            <a:endParaRPr lang="en-US" altLang="zh-TW" sz="4000" b="1" dirty="0" smtClean="0"/>
          </a:p>
          <a:p>
            <a:r>
              <a:rPr lang="zh-TW" altLang="zh-TW" sz="4000" b="1" dirty="0"/>
              <a:t>番茄</a:t>
            </a:r>
            <a:r>
              <a:rPr lang="zh-TW" altLang="zh-TW" sz="4000" b="1" dirty="0" smtClean="0"/>
              <a:t>、</a:t>
            </a:r>
            <a:endParaRPr lang="en-US" altLang="zh-TW" sz="4000" b="1" dirty="0" smtClean="0"/>
          </a:p>
          <a:p>
            <a:r>
              <a:rPr lang="zh-TW" altLang="en-US" sz="4000" b="1" dirty="0" smtClean="0"/>
              <a:t>桑葚</a:t>
            </a:r>
            <a:r>
              <a:rPr lang="en-US" altLang="zh-TW" sz="4000" b="1" dirty="0" smtClean="0"/>
              <a:t>…</a:t>
            </a:r>
            <a:endParaRPr lang="zh-TW" altLang="en-US" sz="4000" b="1" dirty="0"/>
          </a:p>
        </p:txBody>
      </p:sp>
      <p:sp>
        <p:nvSpPr>
          <p:cNvPr id="6" name="向右箭號圖說文字 5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699792" y="2270143"/>
            <a:ext cx="5256584" cy="4587857"/>
            <a:chOff x="2699792" y="2270143"/>
            <a:chExt cx="5256584" cy="4587857"/>
          </a:xfrm>
        </p:grpSpPr>
        <p:sp>
          <p:nvSpPr>
            <p:cNvPr id="5" name="雲朵形圖說文字 4"/>
            <p:cNvSpPr/>
            <p:nvPr/>
          </p:nvSpPr>
          <p:spPr>
            <a:xfrm>
              <a:off x="2699792" y="5085184"/>
              <a:ext cx="5256584" cy="1772816"/>
            </a:xfrm>
            <a:prstGeom prst="cloudCallout">
              <a:avLst>
                <a:gd name="adj1" fmla="val -20762"/>
                <a:gd name="adj2" fmla="val -87752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 smtClean="0"/>
                <a:t>萬華國中</a:t>
              </a:r>
              <a:endParaRPr lang="zh-TW" altLang="en-US" sz="3600" dirty="0"/>
            </a:p>
          </p:txBody>
        </p:sp>
        <p:sp>
          <p:nvSpPr>
            <p:cNvPr id="7" name="心形 6"/>
            <p:cNvSpPr/>
            <p:nvPr/>
          </p:nvSpPr>
          <p:spPr>
            <a:xfrm rot="20477817">
              <a:off x="2844748" y="2270143"/>
              <a:ext cx="2117392" cy="2203595"/>
            </a:xfrm>
            <a:prstGeom prst="hear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548581" y="2101927"/>
            <a:ext cx="4703939" cy="3631329"/>
            <a:chOff x="4396181" y="1949527"/>
            <a:chExt cx="4703939" cy="3631329"/>
          </a:xfrm>
        </p:grpSpPr>
        <p:sp>
          <p:nvSpPr>
            <p:cNvPr id="10" name="雲朵形圖說文字 9"/>
            <p:cNvSpPr/>
            <p:nvPr/>
          </p:nvSpPr>
          <p:spPr>
            <a:xfrm>
              <a:off x="4563616" y="4046376"/>
              <a:ext cx="4536504" cy="1534480"/>
            </a:xfrm>
            <a:prstGeom prst="cloudCallout">
              <a:avLst>
                <a:gd name="adj1" fmla="val -25436"/>
                <a:gd name="adj2" fmla="val -3852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 smtClean="0"/>
                <a:t>採摘精華</a:t>
              </a:r>
              <a:endParaRPr lang="zh-TW" altLang="en-US" sz="3600" dirty="0"/>
            </a:p>
          </p:txBody>
        </p:sp>
        <p:sp>
          <p:nvSpPr>
            <p:cNvPr id="11" name="心形 10"/>
            <p:cNvSpPr/>
            <p:nvPr/>
          </p:nvSpPr>
          <p:spPr>
            <a:xfrm rot="20868933">
              <a:off x="4396181" y="1949527"/>
              <a:ext cx="1989154" cy="2203595"/>
            </a:xfrm>
            <a:prstGeom prst="hear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5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22"/>
            <a:ext cx="9144000" cy="5799860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30944" y="-45703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rgbClr val="FF0000"/>
                </a:solidFill>
              </a:rPr>
              <a:t>萬</a:t>
            </a:r>
            <a:r>
              <a:rPr lang="zh-TW" altLang="en-US" dirty="0" smtClean="0"/>
              <a:t>    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華   醬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書卷 (水平) 7"/>
          <p:cNvSpPr/>
          <p:nvPr/>
        </p:nvSpPr>
        <p:spPr>
          <a:xfrm>
            <a:off x="2572843" y="-234851"/>
            <a:ext cx="6504925" cy="266429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800" dirty="0" smtClean="0"/>
              <a:t>中採</a:t>
            </a:r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2800" dirty="0"/>
              <a:t>調味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endParaRPr lang="en-US" altLang="zh-TW" sz="6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心形 8">
            <a:hlinkClick r:id="rId4" action="ppaction://hlinkfile"/>
          </p:cNvPr>
          <p:cNvSpPr/>
          <p:nvPr/>
        </p:nvSpPr>
        <p:spPr>
          <a:xfrm>
            <a:off x="3275856" y="4869160"/>
            <a:ext cx="1028104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40</a:t>
            </a:r>
            <a:r>
              <a:rPr lang="zh-TW" altLang="en-US" dirty="0" smtClean="0"/>
              <a:t>秒</a:t>
            </a:r>
            <a:endParaRPr lang="zh-TW" altLang="en-US" dirty="0"/>
          </a:p>
        </p:txBody>
      </p:sp>
      <p:sp>
        <p:nvSpPr>
          <p:cNvPr id="6" name="向右箭號圖說文字 5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3" name="書卷 (水平) 2"/>
          <p:cNvSpPr/>
          <p:nvPr/>
        </p:nvSpPr>
        <p:spPr>
          <a:xfrm>
            <a:off x="3291732" y="1068722"/>
            <a:ext cx="5456732" cy="178421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200" b="1" dirty="0"/>
              <a:t>蔥</a:t>
            </a:r>
            <a:r>
              <a:rPr lang="zh-TW" altLang="zh-TW" sz="3200" b="1" dirty="0" smtClean="0"/>
              <a:t>、薑、韭、蒜、迷</a:t>
            </a:r>
            <a:r>
              <a:rPr lang="zh-TW" altLang="zh-TW" sz="3200" b="1" dirty="0"/>
              <a:t>迭</a:t>
            </a:r>
            <a:r>
              <a:rPr lang="zh-TW" altLang="zh-TW" sz="3200" b="1" dirty="0" smtClean="0"/>
              <a:t>香、萵苣</a:t>
            </a:r>
            <a:r>
              <a:rPr lang="zh-TW" altLang="en-US" sz="3200" b="1" dirty="0"/>
              <a:t>、</a:t>
            </a:r>
            <a:r>
              <a:rPr lang="zh-TW" altLang="zh-TW" sz="3200" b="1" dirty="0" smtClean="0"/>
              <a:t>番茄</a:t>
            </a:r>
            <a:r>
              <a:rPr lang="zh-TW" altLang="en-US" sz="3200" b="1" dirty="0" smtClean="0"/>
              <a:t>、桑葚、</a:t>
            </a:r>
            <a:r>
              <a:rPr lang="en-US" altLang="zh-TW" sz="3200" b="1" dirty="0" smtClean="0"/>
              <a:t>…</a:t>
            </a:r>
            <a:endParaRPr lang="en-US" altLang="zh-TW" sz="3200" b="1" dirty="0"/>
          </a:p>
          <a:p>
            <a:pPr algn="ctr"/>
            <a:endParaRPr lang="zh-TW" altLang="en-US" dirty="0"/>
          </a:p>
        </p:txBody>
      </p:sp>
      <p:sp>
        <p:nvSpPr>
          <p:cNvPr id="10" name="心形 9">
            <a:hlinkClick r:id="rId5" action="ppaction://hlinkfile"/>
          </p:cNvPr>
          <p:cNvSpPr/>
          <p:nvPr/>
        </p:nvSpPr>
        <p:spPr>
          <a:xfrm>
            <a:off x="4531692" y="4869160"/>
            <a:ext cx="1028104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r>
              <a:rPr lang="en-US" altLang="zh-TW" dirty="0" smtClean="0"/>
              <a:t>0</a:t>
            </a:r>
            <a:r>
              <a:rPr lang="zh-TW" altLang="en-US" dirty="0" smtClean="0"/>
              <a:t>秒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97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8652" y="-496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  食農教育    </a:t>
            </a:r>
            <a:r>
              <a:rPr lang="en-US" altLang="zh-TW" dirty="0" smtClean="0"/>
              <a:t>~</a:t>
            </a:r>
            <a:r>
              <a:rPr lang="zh-TW" altLang="en-US" dirty="0" smtClean="0"/>
              <a:t>    人生大事  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577756"/>
              </p:ext>
            </p:extLst>
          </p:nvPr>
        </p:nvGraphicFramePr>
        <p:xfrm>
          <a:off x="457200" y="163934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群組 8"/>
          <p:cNvGrpSpPr/>
          <p:nvPr/>
        </p:nvGrpSpPr>
        <p:grpSpPr>
          <a:xfrm rot="21409959">
            <a:off x="3596389" y="2707366"/>
            <a:ext cx="1914589" cy="1966833"/>
            <a:chOff x="3597957" y="2709647"/>
            <a:chExt cx="1914589" cy="1966833"/>
          </a:xfrm>
        </p:grpSpPr>
        <p:sp>
          <p:nvSpPr>
            <p:cNvPr id="5" name="圓形圖 4"/>
            <p:cNvSpPr/>
            <p:nvPr/>
          </p:nvSpPr>
          <p:spPr>
            <a:xfrm rot="190041" flipH="1">
              <a:off x="3712695" y="2714294"/>
              <a:ext cx="1799851" cy="1856692"/>
            </a:xfrm>
            <a:prstGeom prst="pie">
              <a:avLst>
                <a:gd name="adj1" fmla="val 9597094"/>
                <a:gd name="adj2" fmla="val 16459895"/>
              </a:avLst>
            </a:prstGeom>
            <a:solidFill>
              <a:srgbClr val="00FA7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圓形圖 5"/>
            <p:cNvSpPr/>
            <p:nvPr/>
          </p:nvSpPr>
          <p:spPr>
            <a:xfrm rot="7700893" flipH="1">
              <a:off x="3658979" y="2906225"/>
              <a:ext cx="1808044" cy="1714351"/>
            </a:xfrm>
            <a:prstGeom prst="pie">
              <a:avLst>
                <a:gd name="adj1" fmla="val 9597094"/>
                <a:gd name="adj2" fmla="val 16200000"/>
              </a:avLst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圓形圖 6"/>
            <p:cNvSpPr/>
            <p:nvPr/>
          </p:nvSpPr>
          <p:spPr>
            <a:xfrm rot="14701728" flipH="1">
              <a:off x="3479291" y="2828313"/>
              <a:ext cx="1966833" cy="1729501"/>
            </a:xfrm>
            <a:prstGeom prst="pie">
              <a:avLst>
                <a:gd name="adj1" fmla="val 9597094"/>
                <a:gd name="adj2" fmla="val 16200000"/>
              </a:avLst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橢圓形圖說文字 7"/>
          <p:cNvSpPr/>
          <p:nvPr/>
        </p:nvSpPr>
        <p:spPr>
          <a:xfrm>
            <a:off x="7164288" y="1268760"/>
            <a:ext cx="1800200" cy="1269278"/>
          </a:xfrm>
          <a:prstGeom prst="wedgeEllipseCallout">
            <a:avLst>
              <a:gd name="adj1" fmla="val -52579"/>
              <a:gd name="adj2" fmla="val 399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國中學生</a:t>
            </a:r>
            <a:endParaRPr lang="zh-TW" altLang="en-US" dirty="0"/>
          </a:p>
        </p:txBody>
      </p:sp>
      <p:sp>
        <p:nvSpPr>
          <p:cNvPr id="10" name="向右箭號圖說文字 9"/>
          <p:cNvSpPr/>
          <p:nvPr/>
        </p:nvSpPr>
        <p:spPr>
          <a:xfrm>
            <a:off x="0" y="-27384"/>
            <a:ext cx="1907704" cy="1089298"/>
          </a:xfrm>
          <a:prstGeom prst="rightArrowCallout">
            <a:avLst>
              <a:gd name="adj1" fmla="val 49631"/>
              <a:gd name="adj2" fmla="val 45894"/>
              <a:gd name="adj3" fmla="val 38683"/>
              <a:gd name="adj4" fmla="val 679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學習動機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3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BA4976-4FB4-47F1-A4C8-E9D36BC15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ABA4976-4FB4-47F1-A4C8-E9D36BC15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562018-C93B-4C9C-AE95-3883CEF39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B562018-C93B-4C9C-AE95-3883CEF39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481F58-B936-42D6-BDC3-4EE015C89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3A481F58-B936-42D6-BDC3-4EE015C89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-1" y="1673470"/>
            <a:ext cx="9252521" cy="51845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07504" y="5893636"/>
            <a:ext cx="8867285" cy="775724"/>
            <a:chOff x="107504" y="5893636"/>
            <a:chExt cx="8867285" cy="775724"/>
          </a:xfrm>
        </p:grpSpPr>
        <p:sp>
          <p:nvSpPr>
            <p:cNvPr id="6" name="矩形 5"/>
            <p:cNvSpPr/>
            <p:nvPr/>
          </p:nvSpPr>
          <p:spPr>
            <a:xfrm>
              <a:off x="107504" y="6021288"/>
              <a:ext cx="72008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D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254709" y="5893636"/>
              <a:ext cx="72008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A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724128" y="5949280"/>
              <a:ext cx="72008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B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07904" y="5913313"/>
              <a:ext cx="72008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C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4239872" y="872716"/>
            <a:ext cx="3068432" cy="1283460"/>
            <a:chOff x="4239872" y="872716"/>
            <a:chExt cx="3068432" cy="1283460"/>
          </a:xfrm>
        </p:grpSpPr>
        <p:sp>
          <p:nvSpPr>
            <p:cNvPr id="23" name="向下箭號圖說文字 22"/>
            <p:cNvSpPr/>
            <p:nvPr/>
          </p:nvSpPr>
          <p:spPr>
            <a:xfrm>
              <a:off x="6447319" y="872716"/>
              <a:ext cx="860985" cy="936104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 smtClean="0">
                  <a:latin typeface="GungsuhChe" panose="02030609000101010101" pitchFamily="49" charset="-127"/>
                  <a:ea typeface="GungsuhChe" panose="02030609000101010101" pitchFamily="49" charset="-127"/>
                </a:rPr>
                <a:t>K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  <p:sp>
          <p:nvSpPr>
            <p:cNvPr id="24" name="向下箭號圖說文字 23"/>
            <p:cNvSpPr/>
            <p:nvPr/>
          </p:nvSpPr>
          <p:spPr>
            <a:xfrm>
              <a:off x="4239872" y="872716"/>
              <a:ext cx="860985" cy="128346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451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 smtClean="0">
                  <a:latin typeface="GungsuhChe" panose="02030609000101010101" pitchFamily="49" charset="-127"/>
                  <a:ea typeface="GungsuhChe" panose="02030609000101010101" pitchFamily="49" charset="-127"/>
                </a:rPr>
                <a:t>H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306983" y="748092"/>
            <a:ext cx="2645750" cy="978116"/>
            <a:chOff x="3306983" y="748092"/>
            <a:chExt cx="2645750" cy="978116"/>
          </a:xfrm>
        </p:grpSpPr>
        <p:sp>
          <p:nvSpPr>
            <p:cNvPr id="25" name="向下箭號圖說文字 24"/>
            <p:cNvSpPr/>
            <p:nvPr/>
          </p:nvSpPr>
          <p:spPr>
            <a:xfrm rot="1331282">
              <a:off x="5091748" y="790104"/>
              <a:ext cx="860985" cy="936104"/>
            </a:xfrm>
            <a:prstGeom prst="downArrowCallou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J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  <p:sp>
          <p:nvSpPr>
            <p:cNvPr id="26" name="向下箭號圖說文字 25"/>
            <p:cNvSpPr/>
            <p:nvPr/>
          </p:nvSpPr>
          <p:spPr>
            <a:xfrm rot="19562939">
              <a:off x="3306983" y="748092"/>
              <a:ext cx="860985" cy="936104"/>
            </a:xfrm>
            <a:prstGeom prst="downArrowCallou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 smtClean="0">
                  <a:latin typeface="GungsuhChe" panose="02030609000101010101" pitchFamily="49" charset="-127"/>
                  <a:ea typeface="GungsuhChe" panose="02030609000101010101" pitchFamily="49" charset="-127"/>
                </a:rPr>
                <a:t>I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</p:grpSp>
      <p:sp>
        <p:nvSpPr>
          <p:cNvPr id="34" name="書卷 (垂直) 33"/>
          <p:cNvSpPr/>
          <p:nvPr/>
        </p:nvSpPr>
        <p:spPr>
          <a:xfrm>
            <a:off x="107504" y="872716"/>
            <a:ext cx="1656184" cy="1916630"/>
          </a:xfrm>
          <a:prstGeom prst="vertic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猜猜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我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是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誰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？</a:t>
            </a:r>
            <a:endParaRPr lang="zh-TW" altLang="en-US" sz="2400" dirty="0"/>
          </a:p>
        </p:txBody>
      </p:sp>
      <p:grpSp>
        <p:nvGrpSpPr>
          <p:cNvPr id="36" name="群組 35"/>
          <p:cNvGrpSpPr/>
          <p:nvPr/>
        </p:nvGrpSpPr>
        <p:grpSpPr>
          <a:xfrm>
            <a:off x="93682" y="1470564"/>
            <a:ext cx="4150110" cy="2700562"/>
            <a:chOff x="93682" y="1470564"/>
            <a:chExt cx="4150110" cy="2700562"/>
          </a:xfrm>
        </p:grpSpPr>
        <p:grpSp>
          <p:nvGrpSpPr>
            <p:cNvPr id="29" name="群組 28"/>
            <p:cNvGrpSpPr/>
            <p:nvPr/>
          </p:nvGrpSpPr>
          <p:grpSpPr>
            <a:xfrm>
              <a:off x="93682" y="1470564"/>
              <a:ext cx="2783778" cy="2354480"/>
              <a:chOff x="93682" y="1470564"/>
              <a:chExt cx="2783778" cy="2354480"/>
            </a:xfrm>
          </p:grpSpPr>
          <p:sp>
            <p:nvSpPr>
              <p:cNvPr id="20" name="向右箭號圖說文字 19"/>
              <p:cNvSpPr/>
              <p:nvPr/>
            </p:nvSpPr>
            <p:spPr>
              <a:xfrm>
                <a:off x="93682" y="2996952"/>
                <a:ext cx="1044116" cy="828092"/>
              </a:xfrm>
              <a:prstGeom prst="right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dirty="0">
                    <a:latin typeface="GungsuhChe" panose="02030609000101010101" pitchFamily="49" charset="-127"/>
                    <a:ea typeface="GungsuhChe" panose="02030609000101010101" pitchFamily="49" charset="-127"/>
                  </a:rPr>
                  <a:t>E</a:t>
                </a:r>
                <a:endParaRPr lang="zh-TW" altLang="en-US" sz="3200" dirty="0">
                  <a:latin typeface="GungsuhChe" panose="02030609000101010101" pitchFamily="49" charset="-127"/>
                  <a:ea typeface="GungsuhChe" panose="02030609000101010101" pitchFamily="49" charset="-127"/>
                </a:endParaRPr>
              </a:p>
            </p:txBody>
          </p:sp>
          <p:sp>
            <p:nvSpPr>
              <p:cNvPr id="21" name="向右箭號圖說文字 20"/>
              <p:cNvSpPr/>
              <p:nvPr/>
            </p:nvSpPr>
            <p:spPr>
              <a:xfrm rot="977231">
                <a:off x="1833344" y="1470564"/>
                <a:ext cx="1044116" cy="828092"/>
              </a:xfrm>
              <a:prstGeom prst="right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dirty="0">
                    <a:latin typeface="GungsuhChe" panose="02030609000101010101" pitchFamily="49" charset="-127"/>
                    <a:ea typeface="GungsuhChe" panose="02030609000101010101" pitchFamily="49" charset="-127"/>
                  </a:rPr>
                  <a:t>F</a:t>
                </a:r>
                <a:endParaRPr lang="zh-TW" altLang="en-US" sz="3200" dirty="0">
                  <a:latin typeface="GungsuhChe" panose="02030609000101010101" pitchFamily="49" charset="-127"/>
                  <a:ea typeface="GungsuhChe" panose="02030609000101010101" pitchFamily="49" charset="-127"/>
                </a:endParaRPr>
              </a:p>
            </p:txBody>
          </p:sp>
        </p:grpSp>
        <p:sp>
          <p:nvSpPr>
            <p:cNvPr id="35" name="向右箭號圖說文字 34"/>
            <p:cNvSpPr/>
            <p:nvPr/>
          </p:nvSpPr>
          <p:spPr>
            <a:xfrm rot="20270636" flipH="1">
              <a:off x="3052953" y="3343034"/>
              <a:ext cx="1190839" cy="828092"/>
            </a:xfrm>
            <a:prstGeom prst="rightArrowCallout">
              <a:avLst>
                <a:gd name="adj1" fmla="val 0"/>
                <a:gd name="adj2" fmla="val 25000"/>
                <a:gd name="adj3" fmla="val 25000"/>
                <a:gd name="adj4" fmla="val 501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latin typeface="GungsuhChe" panose="02030609000101010101" pitchFamily="49" charset="-127"/>
                  <a:ea typeface="GungsuhChe" panose="02030609000101010101" pitchFamily="49" charset="-127"/>
                </a:rPr>
                <a:t>G</a:t>
              </a:r>
              <a:endParaRPr lang="zh-TW" altLang="en-US" sz="3200" dirty="0">
                <a:latin typeface="GungsuhChe" panose="02030609000101010101" pitchFamily="49" charset="-127"/>
                <a:ea typeface="GungsuhChe" panose="02030609000101010101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5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4" name="矩形 3"/>
          <p:cNvSpPr/>
          <p:nvPr/>
        </p:nvSpPr>
        <p:spPr>
          <a:xfrm>
            <a:off x="-2" y="1268760"/>
            <a:ext cx="9252522" cy="55892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 rot="16200000">
            <a:off x="2484276" y="152635"/>
            <a:ext cx="4392487" cy="936104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雲朵形圖說文字 2"/>
          <p:cNvSpPr/>
          <p:nvPr/>
        </p:nvSpPr>
        <p:spPr>
          <a:xfrm>
            <a:off x="1997918" y="2420888"/>
            <a:ext cx="5238378" cy="2232248"/>
          </a:xfrm>
          <a:prstGeom prst="cloudCallout">
            <a:avLst>
              <a:gd name="adj1" fmla="val -34083"/>
              <a:gd name="adj2" fmla="val -9409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</a:rPr>
              <a:t>動詞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~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已完成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143000"/>
            <a:ext cx="9252520" cy="120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zh-TW" sz="1600" kern="100" dirty="0"/>
              <a:t>作法：</a:t>
            </a:r>
          </a:p>
          <a:p>
            <a:pPr marL="81280" indent="-81280">
              <a:lnSpc>
                <a:spcPts val="33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1.</a:t>
            </a:r>
            <a:r>
              <a:rPr lang="zh-TW" altLang="zh-TW" sz="2400" b="1" kern="100" dirty="0">
                <a:solidFill>
                  <a:srgbClr val="FFFF00"/>
                </a:solidFill>
              </a:rPr>
              <a:t>現採</a:t>
            </a:r>
            <a:r>
              <a:rPr lang="zh-TW" altLang="zh-TW" sz="2400" kern="100" dirty="0">
                <a:solidFill>
                  <a:schemeClr val="bg1"/>
                </a:solidFill>
              </a:rPr>
              <a:t>「</a:t>
            </a:r>
            <a:r>
              <a:rPr lang="zh-TW" altLang="zh-TW" sz="2400" kern="100" spc="-300" dirty="0">
                <a:solidFill>
                  <a:schemeClr val="bg1"/>
                </a:solidFill>
              </a:rPr>
              <a:t>蔥、薑、韭、</a:t>
            </a:r>
            <a:r>
              <a:rPr lang="zh-TW" altLang="zh-TW" sz="2400" kern="100" spc="-300" dirty="0" smtClean="0">
                <a:solidFill>
                  <a:schemeClr val="bg1"/>
                </a:solidFill>
              </a:rPr>
              <a:t>蒜、</a:t>
            </a:r>
            <a:r>
              <a:rPr lang="zh-TW" altLang="zh-TW" sz="2400" kern="100" spc="-300" dirty="0">
                <a:solidFill>
                  <a:schemeClr val="bg1"/>
                </a:solidFill>
              </a:rPr>
              <a:t>番茄</a:t>
            </a:r>
            <a:r>
              <a:rPr lang="zh-TW" altLang="zh-TW" sz="2400" kern="100" spc="-300" dirty="0" smtClean="0">
                <a:solidFill>
                  <a:schemeClr val="bg1"/>
                </a:solidFill>
              </a:rPr>
              <a:t>、</a:t>
            </a:r>
            <a:r>
              <a:rPr lang="zh-TW" altLang="en-US" sz="2400" kern="100" spc="-300" dirty="0" smtClean="0">
                <a:solidFill>
                  <a:schemeClr val="bg1"/>
                </a:solidFill>
              </a:rPr>
              <a:t>桑葚、</a:t>
            </a:r>
            <a:r>
              <a:rPr lang="zh-TW" altLang="zh-TW" sz="2400" kern="100" spc="-300" dirty="0" smtClean="0">
                <a:solidFill>
                  <a:schemeClr val="bg1"/>
                </a:solidFill>
              </a:rPr>
              <a:t>萵苣</a:t>
            </a:r>
            <a:r>
              <a:rPr lang="zh-TW" altLang="zh-TW" sz="2400" kern="100" spc="-300" dirty="0">
                <a:solidFill>
                  <a:schemeClr val="bg1"/>
                </a:solidFill>
              </a:rPr>
              <a:t>、迷迭香</a:t>
            </a:r>
            <a:r>
              <a:rPr lang="zh-TW" altLang="zh-TW" sz="2400" kern="100" spc="-300" dirty="0" smtClean="0">
                <a:solidFill>
                  <a:schemeClr val="bg1"/>
                </a:solidFill>
              </a:rPr>
              <a:t>」</a:t>
            </a:r>
            <a:r>
              <a:rPr lang="zh-TW" altLang="zh-TW" sz="2400" b="1" kern="100" dirty="0" smtClean="0">
                <a:solidFill>
                  <a:srgbClr val="FFFF00"/>
                </a:solidFill>
              </a:rPr>
              <a:t>洗淨</a:t>
            </a:r>
            <a:r>
              <a:rPr lang="zh-TW" altLang="zh-TW" sz="2400" b="1" kern="100" dirty="0">
                <a:solidFill>
                  <a:srgbClr val="FFFF00"/>
                </a:solidFill>
              </a:rPr>
              <a:t>、瀝乾</a:t>
            </a:r>
            <a:r>
              <a:rPr lang="zh-TW" altLang="zh-TW" sz="2400" kern="100" dirty="0">
                <a:solidFill>
                  <a:schemeClr val="bg1"/>
                </a:solidFill>
              </a:rPr>
              <a:t>備用。</a:t>
            </a:r>
          </a:p>
          <a:p>
            <a:pPr marL="81280" indent="-81280">
              <a:lnSpc>
                <a:spcPts val="33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2.</a:t>
            </a:r>
            <a:r>
              <a:rPr lang="zh-TW" altLang="zh-TW" sz="2400" kern="100" dirty="0">
                <a:solidFill>
                  <a:schemeClr val="bg1"/>
                </a:solidFill>
              </a:rPr>
              <a:t>薑</a:t>
            </a:r>
            <a:r>
              <a:rPr lang="zh-TW" altLang="zh-TW" sz="2400" b="1" kern="100" dirty="0">
                <a:solidFill>
                  <a:srgbClr val="FFFF00"/>
                </a:solidFill>
              </a:rPr>
              <a:t>切碎</a:t>
            </a:r>
            <a:r>
              <a:rPr lang="zh-TW" altLang="zh-TW" sz="2400" kern="100" dirty="0">
                <a:solidFill>
                  <a:schemeClr val="bg1"/>
                </a:solidFill>
              </a:rPr>
              <a:t>。全部碎薑</a:t>
            </a:r>
            <a:r>
              <a:rPr lang="en-US" altLang="zh-TW" sz="2400" kern="100" dirty="0">
                <a:solidFill>
                  <a:schemeClr val="bg1"/>
                </a:solidFill>
              </a:rPr>
              <a:t>+</a:t>
            </a:r>
            <a:r>
              <a:rPr lang="zh-TW" altLang="en-US" sz="2400" kern="100" dirty="0">
                <a:solidFill>
                  <a:schemeClr val="bg1"/>
                </a:solidFill>
              </a:rPr>
              <a:t>橄欖</a:t>
            </a:r>
            <a:r>
              <a:rPr lang="zh-TW" altLang="zh-TW" sz="2400" kern="100" dirty="0">
                <a:solidFill>
                  <a:schemeClr val="bg1"/>
                </a:solidFill>
              </a:rPr>
              <a:t>油，</a:t>
            </a:r>
            <a:r>
              <a:rPr lang="zh-TW" altLang="zh-TW" sz="2400" b="1" kern="100" dirty="0">
                <a:solidFill>
                  <a:srgbClr val="FFFF00"/>
                </a:solidFill>
              </a:rPr>
              <a:t>下鍋</a:t>
            </a:r>
            <a:r>
              <a:rPr lang="zh-TW" altLang="zh-TW" sz="2400" kern="100" dirty="0">
                <a:solidFill>
                  <a:schemeClr val="bg1"/>
                </a:solidFill>
              </a:rPr>
              <a:t>、中小火，</a:t>
            </a:r>
            <a:r>
              <a:rPr lang="zh-TW" altLang="zh-TW" sz="2400" b="1" kern="100" dirty="0">
                <a:solidFill>
                  <a:srgbClr val="FFFF00"/>
                </a:solidFill>
              </a:rPr>
              <a:t>煸炒</a:t>
            </a:r>
            <a:r>
              <a:rPr lang="zh-TW" altLang="zh-TW" sz="2400" kern="100" dirty="0">
                <a:solidFill>
                  <a:schemeClr val="bg1"/>
                </a:solidFill>
              </a:rPr>
              <a:t>薑至乾香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。</a:t>
            </a:r>
            <a:endParaRPr lang="zh-TW" altLang="en-US" sz="2400" dirty="0"/>
          </a:p>
        </p:txBody>
      </p:sp>
      <p:sp>
        <p:nvSpPr>
          <p:cNvPr id="11" name="圓角矩形圖說文字 10"/>
          <p:cNvSpPr/>
          <p:nvPr/>
        </p:nvSpPr>
        <p:spPr>
          <a:xfrm>
            <a:off x="5973038" y="3051236"/>
            <a:ext cx="3168353" cy="1944215"/>
          </a:xfrm>
          <a:prstGeom prst="wedgeRoundRectCallout">
            <a:avLst>
              <a:gd name="adj1" fmla="val -94274"/>
              <a:gd name="adj2" fmla="val -1402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老薑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-19654" y="5117260"/>
            <a:ext cx="6228184" cy="1944215"/>
          </a:xfrm>
          <a:prstGeom prst="wedgeRoundRectCallout">
            <a:avLst>
              <a:gd name="adj1" fmla="val 64810"/>
              <a:gd name="adj2" fmla="val 1475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薑黃</a:t>
            </a:r>
            <a:endParaRPr lang="en-US" altLang="zh-TW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最主要</a:t>
            </a:r>
            <a:r>
              <a:rPr lang="zh-TW" altLang="en-US" b="1" dirty="0">
                <a:solidFill>
                  <a:schemeClr val="bg1"/>
                </a:solidFill>
              </a:rPr>
              <a:t>的成分為薑黃素（</a:t>
            </a:r>
            <a:r>
              <a:rPr lang="en-US" altLang="zh-TW" b="1" dirty="0">
                <a:solidFill>
                  <a:schemeClr val="bg1"/>
                </a:solidFill>
              </a:rPr>
              <a:t>curcumin</a:t>
            </a:r>
            <a:r>
              <a:rPr lang="zh-TW" altLang="en-US" b="1" dirty="0">
                <a:solidFill>
                  <a:schemeClr val="bg1"/>
                </a:solidFill>
              </a:rPr>
              <a:t>），最近已成為新藥研發的「黃金」，其為一種不溶於水多酚類的化合物，具有抗氧化、抗發炎、抗病毒、抗真菌及抗腫瘤等藥理活性</a:t>
            </a:r>
            <a:r>
              <a:rPr lang="zh-TW" altLang="en-US" dirty="0">
                <a:solidFill>
                  <a:schemeClr val="bg1"/>
                </a:solidFill>
              </a:rPr>
              <a:t>，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0" y="5085183"/>
            <a:ext cx="5148064" cy="1944215"/>
          </a:xfrm>
          <a:prstGeom prst="wedgeRoundRectCallout">
            <a:avLst>
              <a:gd name="adj1" fmla="val 64810"/>
              <a:gd name="adj2" fmla="val 1475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</a:rPr>
              <a:t>猜猜我是？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1" grpId="0" animBg="1"/>
      <p:bldP spid="1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31850" y="4423420"/>
            <a:ext cx="4808302" cy="24345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sp>
        <p:nvSpPr>
          <p:cNvPr id="25" name="向右箭號圖說文字 24"/>
          <p:cNvSpPr/>
          <p:nvPr/>
        </p:nvSpPr>
        <p:spPr>
          <a:xfrm>
            <a:off x="576468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蔬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果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檢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配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1143000"/>
            <a:ext cx="9144000" cy="91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zh-TW" sz="1600" kern="100" dirty="0"/>
              <a:t>作法：</a:t>
            </a:r>
          </a:p>
          <a:p>
            <a:pPr marL="81280" indent="-81280">
              <a:lnSpc>
                <a:spcPts val="22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1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.</a:t>
            </a:r>
            <a:r>
              <a:rPr lang="zh-TW" altLang="zh-TW" sz="2400" b="1" kern="100" dirty="0" smtClean="0">
                <a:solidFill>
                  <a:srgbClr val="FFFF00"/>
                </a:solidFill>
              </a:rPr>
              <a:t> 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。</a:t>
            </a:r>
            <a:endParaRPr lang="zh-TW" altLang="zh-TW" sz="2400" kern="100" dirty="0">
              <a:solidFill>
                <a:schemeClr val="bg1"/>
              </a:solidFill>
            </a:endParaRPr>
          </a:p>
          <a:p>
            <a:pPr marL="81280" indent="-81280">
              <a:lnSpc>
                <a:spcPts val="22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2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.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 。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4122" y="2060848"/>
            <a:ext cx="9182348" cy="864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en-US" altLang="zh-TW" sz="2800" kern="100" dirty="0"/>
              <a:t>3</a:t>
            </a:r>
            <a:r>
              <a:rPr lang="en-US" altLang="zh-TW" sz="2800" kern="100" spc="300" dirty="0" smtClean="0"/>
              <a:t>.</a:t>
            </a:r>
            <a:r>
              <a:rPr lang="zh-TW" altLang="en-US" sz="2400" kern="100" spc="300" dirty="0" smtClean="0">
                <a:solidFill>
                  <a:schemeClr val="bg1"/>
                </a:solidFill>
              </a:rPr>
              <a:t>請</a:t>
            </a:r>
            <a:r>
              <a:rPr lang="zh-TW" altLang="en-US" sz="2400" b="1" kern="100" spc="300" dirty="0" smtClean="0">
                <a:solidFill>
                  <a:srgbClr val="FFFF00"/>
                </a:solidFill>
              </a:rPr>
              <a:t>選配</a:t>
            </a:r>
            <a:r>
              <a:rPr lang="zh-TW" altLang="zh-TW" sz="2400" kern="100" spc="300" dirty="0" smtClean="0"/>
              <a:t>：</a:t>
            </a:r>
            <a:r>
              <a:rPr lang="zh-TW" altLang="zh-TW" sz="2400" u="sng" kern="100" dirty="0"/>
              <a:t>蔥、韭、</a:t>
            </a:r>
            <a:r>
              <a:rPr lang="zh-TW" altLang="zh-TW" sz="2400" u="sng" kern="100" dirty="0" smtClean="0"/>
              <a:t>蒜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、</a:t>
            </a:r>
            <a:endParaRPr lang="en-US" altLang="zh-TW" sz="2400" u="sng" kern="100" dirty="0">
              <a:solidFill>
                <a:schemeClr val="bg1"/>
              </a:solidFill>
            </a:endParaRPr>
          </a:p>
          <a:p>
            <a:pPr marL="81280" indent="-81280">
              <a:lnSpc>
                <a:spcPts val="3300"/>
              </a:lnSpc>
            </a:pPr>
            <a:r>
              <a:rPr lang="zh-TW" altLang="en-US" sz="2400" u="sng" kern="100" dirty="0" smtClean="0">
                <a:solidFill>
                  <a:schemeClr val="bg1"/>
                </a:solidFill>
              </a:rPr>
              <a:t>迷迭香、 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萵苣</a:t>
            </a:r>
            <a:r>
              <a:rPr lang="zh-TW" altLang="en-US" sz="2400" u="sng" kern="100" dirty="0">
                <a:solidFill>
                  <a:schemeClr val="bg1"/>
                </a:solidFill>
              </a:rPr>
              <a:t>、 </a:t>
            </a:r>
            <a:r>
              <a:rPr lang="zh-TW" altLang="zh-TW" sz="2400" u="sng" kern="100" dirty="0">
                <a:solidFill>
                  <a:schemeClr val="bg1"/>
                </a:solidFill>
              </a:rPr>
              <a:t>番茄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、</a:t>
            </a:r>
            <a:r>
              <a:rPr lang="zh-TW" altLang="en-US" sz="2400" u="sng" kern="100" dirty="0" smtClean="0">
                <a:solidFill>
                  <a:schemeClr val="bg1"/>
                </a:solidFill>
              </a:rPr>
              <a:t>桑葚、、</a:t>
            </a:r>
            <a:r>
              <a:rPr lang="zh-TW" altLang="zh-TW" sz="2400" b="1" kern="100" spc="300" dirty="0" smtClean="0">
                <a:solidFill>
                  <a:srgbClr val="FFFF00"/>
                </a:solidFill>
              </a:rPr>
              <a:t>，</a:t>
            </a:r>
            <a:endParaRPr lang="en-US" altLang="zh-TW" sz="2800" b="1" kern="100" spc="300" dirty="0" smtClean="0"/>
          </a:p>
        </p:txBody>
      </p:sp>
      <p:sp>
        <p:nvSpPr>
          <p:cNvPr id="20" name="向右箭號圖說文字 19"/>
          <p:cNvSpPr/>
          <p:nvPr/>
        </p:nvSpPr>
        <p:spPr>
          <a:xfrm>
            <a:off x="404" y="3433801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每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大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隊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sz="3200" b="1" dirty="0" smtClean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盤</a:t>
            </a:r>
          </a:p>
          <a:p>
            <a:pPr algn="ctr"/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4595295" y="1152922"/>
            <a:ext cx="4567883" cy="227607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606528" y="3429000"/>
            <a:ext cx="4567882" cy="328978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631808" y="3865848"/>
            <a:ext cx="4548704" cy="299215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26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5" grpId="0" animBg="1"/>
      <p:bldP spid="6" grpId="0" animBg="1"/>
      <p:bldP spid="20" grpId="0" animBg="1"/>
      <p:bldP spid="2" grpId="0" animBg="1"/>
      <p:bldP spid="11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sp>
        <p:nvSpPr>
          <p:cNvPr id="26" name="向右箭號圖說文字 25"/>
          <p:cNvSpPr/>
          <p:nvPr/>
        </p:nvSpPr>
        <p:spPr>
          <a:xfrm>
            <a:off x="1152532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記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錄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拍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照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sp>
        <p:nvSpPr>
          <p:cNvPr id="25" name="向右箭號圖說文字 24"/>
          <p:cNvSpPr/>
          <p:nvPr/>
        </p:nvSpPr>
        <p:spPr>
          <a:xfrm>
            <a:off x="576468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蔬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果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檢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配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1143000"/>
            <a:ext cx="9144000" cy="91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zh-TW" sz="1600" kern="100" dirty="0"/>
              <a:t>作法：</a:t>
            </a:r>
          </a:p>
          <a:p>
            <a:pPr marL="81280" indent="-81280">
              <a:lnSpc>
                <a:spcPts val="22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1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.</a:t>
            </a:r>
            <a:r>
              <a:rPr lang="zh-TW" altLang="zh-TW" sz="2400" b="1" kern="100" dirty="0" smtClean="0">
                <a:solidFill>
                  <a:srgbClr val="FFFF00"/>
                </a:solidFill>
              </a:rPr>
              <a:t> 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。</a:t>
            </a:r>
            <a:endParaRPr lang="zh-TW" altLang="zh-TW" sz="2400" kern="100" dirty="0">
              <a:solidFill>
                <a:schemeClr val="bg1"/>
              </a:solidFill>
            </a:endParaRPr>
          </a:p>
          <a:p>
            <a:pPr marL="81280" indent="-81280">
              <a:lnSpc>
                <a:spcPts val="22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2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.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 。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4122" y="2060848"/>
            <a:ext cx="9182348" cy="864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en-US" altLang="zh-TW" sz="2800" kern="100" dirty="0"/>
              <a:t>3</a:t>
            </a:r>
            <a:r>
              <a:rPr lang="en-US" altLang="zh-TW" sz="2800" kern="100" spc="300" dirty="0" smtClean="0"/>
              <a:t>.</a:t>
            </a:r>
            <a:r>
              <a:rPr lang="zh-TW" altLang="en-US" sz="2400" kern="100" spc="300" dirty="0" smtClean="0">
                <a:solidFill>
                  <a:schemeClr val="bg1"/>
                </a:solidFill>
              </a:rPr>
              <a:t>請</a:t>
            </a:r>
            <a:r>
              <a:rPr lang="zh-TW" altLang="en-US" sz="2400" b="1" kern="100" spc="300" dirty="0" smtClean="0">
                <a:solidFill>
                  <a:srgbClr val="FFFF00"/>
                </a:solidFill>
              </a:rPr>
              <a:t>選配</a:t>
            </a:r>
            <a:r>
              <a:rPr lang="zh-TW" altLang="zh-TW" sz="2400" kern="100" spc="300" dirty="0" smtClean="0"/>
              <a:t>：</a:t>
            </a:r>
            <a:r>
              <a:rPr lang="zh-TW" altLang="zh-TW" sz="2400" u="sng" kern="100" dirty="0"/>
              <a:t>蔥、韭、</a:t>
            </a:r>
            <a:r>
              <a:rPr lang="zh-TW" altLang="zh-TW" sz="2400" u="sng" kern="100" dirty="0" smtClean="0"/>
              <a:t>蒜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、</a:t>
            </a:r>
            <a:endParaRPr lang="en-US" altLang="zh-TW" sz="2400" u="sng" kern="100" dirty="0" smtClean="0">
              <a:solidFill>
                <a:schemeClr val="bg1"/>
              </a:solidFill>
            </a:endParaRPr>
          </a:p>
          <a:p>
            <a:pPr marL="81280" indent="-81280">
              <a:lnSpc>
                <a:spcPts val="3300"/>
              </a:lnSpc>
            </a:pPr>
            <a:r>
              <a:rPr lang="zh-TW" altLang="en-US" sz="2400" u="sng" kern="100" dirty="0">
                <a:solidFill>
                  <a:schemeClr val="bg1"/>
                </a:solidFill>
              </a:rPr>
              <a:t> </a:t>
            </a:r>
            <a:r>
              <a:rPr lang="zh-TW" altLang="en-US" sz="2400" u="sng" kern="100" dirty="0" smtClean="0">
                <a:solidFill>
                  <a:schemeClr val="bg1"/>
                </a:solidFill>
              </a:rPr>
              <a:t>        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萵苣</a:t>
            </a:r>
            <a:r>
              <a:rPr lang="zh-TW" altLang="en-US" sz="2400" u="sng" kern="100" dirty="0">
                <a:solidFill>
                  <a:schemeClr val="bg1"/>
                </a:solidFill>
              </a:rPr>
              <a:t>、 </a:t>
            </a:r>
            <a:r>
              <a:rPr lang="zh-TW" altLang="zh-TW" sz="2400" u="sng" kern="100" dirty="0">
                <a:solidFill>
                  <a:schemeClr val="bg1"/>
                </a:solidFill>
              </a:rPr>
              <a:t>番茄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、</a:t>
            </a:r>
            <a:r>
              <a:rPr lang="zh-TW" altLang="en-US" sz="2400" u="sng" kern="100" dirty="0" smtClean="0">
                <a:solidFill>
                  <a:schemeClr val="bg1"/>
                </a:solidFill>
              </a:rPr>
              <a:t>桑葚、、</a:t>
            </a:r>
            <a:r>
              <a:rPr lang="zh-TW" altLang="zh-TW" sz="2400" b="1" kern="100" spc="300" dirty="0" smtClean="0">
                <a:solidFill>
                  <a:srgbClr val="FFFF00"/>
                </a:solidFill>
              </a:rPr>
              <a:t>，</a:t>
            </a:r>
            <a:endParaRPr lang="en-US" altLang="zh-TW" sz="2800" b="1" kern="100" spc="300" dirty="0" smtClean="0"/>
          </a:p>
        </p:txBody>
      </p:sp>
      <p:sp>
        <p:nvSpPr>
          <p:cNvPr id="20" name="向右箭號圖說文字 19"/>
          <p:cNvSpPr/>
          <p:nvPr/>
        </p:nvSpPr>
        <p:spPr>
          <a:xfrm>
            <a:off x="404" y="3433801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每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大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隊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sz="3200" b="1" dirty="0" smtClean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盤</a:t>
            </a:r>
          </a:p>
          <a:p>
            <a:pPr algn="ctr"/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5076055" y="3429000"/>
            <a:ext cx="3475807" cy="3429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8244408" y="3438027"/>
            <a:ext cx="899592" cy="3252698"/>
          </a:xfrm>
          <a:prstGeom prst="roundRect">
            <a:avLst/>
          </a:prstGeom>
          <a:solidFill>
            <a:srgbClr val="00FA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萬華醬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sz="3200" b="1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完成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4" name="向右箭號圖說文字 33"/>
          <p:cNvSpPr/>
          <p:nvPr/>
        </p:nvSpPr>
        <p:spPr>
          <a:xfrm>
            <a:off x="7596336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拌勻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sp>
        <p:nvSpPr>
          <p:cNvPr id="28" name="向右箭號圖說文字 27"/>
          <p:cNvSpPr/>
          <p:nvPr/>
        </p:nvSpPr>
        <p:spPr>
          <a:xfrm>
            <a:off x="6948264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調味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料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選配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sp>
        <p:nvSpPr>
          <p:cNvPr id="30" name="向右箭號圖說文字 29"/>
          <p:cNvSpPr/>
          <p:nvPr/>
        </p:nvSpPr>
        <p:spPr>
          <a:xfrm>
            <a:off x="6369623" y="3438027"/>
            <a:ext cx="755172" cy="3284984"/>
          </a:xfrm>
          <a:prstGeom prst="rightArrowCallout">
            <a:avLst>
              <a:gd name="adj1" fmla="val 22125"/>
              <a:gd name="adj2" fmla="val 25000"/>
              <a:gd name="adj3" fmla="val 24532"/>
              <a:gd name="adj4" fmla="val 652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</a:rPr>
              <a:t>薑油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選配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澆淋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5652120" y="3025790"/>
            <a:ext cx="789511" cy="3697221"/>
            <a:chOff x="6230761" y="3160779"/>
            <a:chExt cx="789511" cy="3697221"/>
          </a:xfrm>
        </p:grpSpPr>
        <p:sp>
          <p:nvSpPr>
            <p:cNvPr id="29" name="向右箭號圖說文字 28"/>
            <p:cNvSpPr/>
            <p:nvPr/>
          </p:nvSpPr>
          <p:spPr>
            <a:xfrm>
              <a:off x="6265100" y="3568790"/>
              <a:ext cx="755172" cy="3289210"/>
            </a:xfrm>
            <a:prstGeom prst="rightArrowCallout">
              <a:avLst>
                <a:gd name="adj1" fmla="val 22125"/>
                <a:gd name="adj2" fmla="val 25000"/>
                <a:gd name="adj3" fmla="val 24532"/>
                <a:gd name="adj4" fmla="val 6527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28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zh-TW" sz="2800" b="1" dirty="0">
                <a:solidFill>
                  <a:schemeClr val="tx1"/>
                </a:solidFill>
              </a:endParaRPr>
            </a:p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</a:rPr>
                <a:t>薑油</a:t>
              </a:r>
              <a:endParaRPr lang="en-US" altLang="zh-TW" sz="28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zh-TW" sz="2800" b="1" dirty="0">
                <a:solidFill>
                  <a:schemeClr val="tx1"/>
                </a:solidFill>
              </a:endParaRPr>
            </a:p>
            <a:p>
              <a:r>
                <a:rPr lang="zh-TW" altLang="en-US" sz="2800" b="1" dirty="0" smtClean="0">
                  <a:solidFill>
                    <a:schemeClr val="tx1"/>
                  </a:solidFill>
                </a:rPr>
                <a:t>加熱</a:t>
              </a:r>
              <a:endParaRPr lang="en-US" altLang="zh-TW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矩形圖說文字 4"/>
            <p:cNvSpPr/>
            <p:nvPr/>
          </p:nvSpPr>
          <p:spPr>
            <a:xfrm>
              <a:off x="6230761" y="3160779"/>
              <a:ext cx="612980" cy="864096"/>
            </a:xfrm>
            <a:prstGeom prst="wedgeRectCallout">
              <a:avLst>
                <a:gd name="adj1" fmla="val -14079"/>
                <a:gd name="adj2" fmla="val 867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作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法</a:t>
              </a:r>
              <a:endParaRPr lang="en-US" altLang="zh-TW" dirty="0" smtClean="0"/>
            </a:p>
            <a:p>
              <a:pPr algn="ctr"/>
              <a:r>
                <a:rPr lang="en-US" altLang="zh-TW" dirty="0" smtClean="0"/>
                <a:t>2</a:t>
              </a:r>
              <a:endParaRPr lang="zh-TW" altLang="en-US" dirty="0"/>
            </a:p>
          </p:txBody>
        </p:sp>
      </p:grpSp>
      <p:pic>
        <p:nvPicPr>
          <p:cNvPr id="16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04" y="3457838"/>
            <a:ext cx="3348880" cy="3283530"/>
          </a:xfrm>
        </p:spPr>
      </p:pic>
      <p:sp>
        <p:nvSpPr>
          <p:cNvPr id="27" name="向右箭號圖說文字 26"/>
          <p:cNvSpPr/>
          <p:nvPr/>
        </p:nvSpPr>
        <p:spPr>
          <a:xfrm>
            <a:off x="4932040" y="3433801"/>
            <a:ext cx="864096" cy="3284984"/>
          </a:xfrm>
          <a:prstGeom prst="rightArrowCallout">
            <a:avLst>
              <a:gd name="adj1" fmla="val 24330"/>
              <a:gd name="adj2" fmla="val 25000"/>
              <a:gd name="adj3" fmla="val 31146"/>
              <a:gd name="adj4" fmla="val 556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果汁機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絞碎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4" grpId="0" animBg="1"/>
      <p:bldP spid="34" grpId="0" animBg="1"/>
      <p:bldP spid="28" grpId="0" animBg="1"/>
      <p:bldP spid="30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1143000"/>
            <a:ext cx="9144000" cy="120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zh-TW" sz="1600" kern="100" dirty="0"/>
              <a:t>作法：</a:t>
            </a:r>
          </a:p>
          <a:p>
            <a:pPr marL="81280" indent="-81280">
              <a:lnSpc>
                <a:spcPts val="3300"/>
              </a:lnSpc>
            </a:pPr>
            <a:r>
              <a:rPr lang="en-US" altLang="zh-TW" sz="2400" kern="100" dirty="0">
                <a:solidFill>
                  <a:schemeClr val="bg1"/>
                </a:solidFill>
              </a:rPr>
              <a:t>1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.</a:t>
            </a:r>
          </a:p>
          <a:p>
            <a:pPr marL="81280" indent="-81280">
              <a:lnSpc>
                <a:spcPts val="3300"/>
              </a:lnSpc>
            </a:pPr>
            <a:r>
              <a:rPr lang="en-US" altLang="zh-TW" sz="2400" kern="100" dirty="0" smtClean="0">
                <a:solidFill>
                  <a:schemeClr val="bg1"/>
                </a:solidFill>
              </a:rPr>
              <a:t>2.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0" y="2348881"/>
            <a:ext cx="9182348" cy="12241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en-US" altLang="zh-TW" sz="2800" kern="100" dirty="0"/>
              <a:t>3</a:t>
            </a:r>
            <a:r>
              <a:rPr lang="en-US" altLang="zh-TW" sz="2800" kern="100" spc="300" dirty="0" smtClean="0"/>
              <a:t>.</a:t>
            </a:r>
            <a:r>
              <a:rPr lang="zh-TW" altLang="en-US" sz="2400" kern="100" spc="300" dirty="0">
                <a:solidFill>
                  <a:schemeClr val="bg1"/>
                </a:solidFill>
              </a:rPr>
              <a:t>請各</a:t>
            </a:r>
            <a:r>
              <a:rPr lang="zh-TW" altLang="en-US" sz="2400" kern="100" spc="300" dirty="0" smtClean="0">
                <a:solidFill>
                  <a:schemeClr val="bg1"/>
                </a:solidFill>
              </a:rPr>
              <a:t>校</a:t>
            </a:r>
            <a:r>
              <a:rPr lang="zh-TW" altLang="en-US" sz="2400" b="1" kern="100" spc="300" dirty="0">
                <a:solidFill>
                  <a:srgbClr val="FFFF00"/>
                </a:solidFill>
              </a:rPr>
              <a:t>選配</a:t>
            </a:r>
            <a:r>
              <a:rPr lang="zh-TW" altLang="zh-TW" sz="2400" kern="100" spc="300" dirty="0" smtClean="0"/>
              <a:t>：</a:t>
            </a:r>
            <a:r>
              <a:rPr lang="zh-TW" altLang="zh-TW" sz="2400" u="sng" kern="100" dirty="0"/>
              <a:t>蔥、韭、</a:t>
            </a:r>
            <a:r>
              <a:rPr lang="zh-TW" altLang="zh-TW" sz="2400" u="sng" kern="100" dirty="0" smtClean="0"/>
              <a:t>蒜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、</a:t>
            </a:r>
            <a:r>
              <a:rPr lang="zh-TW" altLang="en-US" sz="2400" u="sng" kern="100" dirty="0" smtClean="0">
                <a:solidFill>
                  <a:schemeClr val="bg1"/>
                </a:solidFill>
              </a:rPr>
              <a:t>迷迭香、薄荷、</a:t>
            </a:r>
            <a:r>
              <a:rPr lang="zh-TW" altLang="zh-TW" sz="2400" u="sng" kern="100" dirty="0" smtClean="0">
                <a:solidFill>
                  <a:schemeClr val="bg1"/>
                </a:solidFill>
              </a:rPr>
              <a:t>萵苣</a:t>
            </a:r>
            <a:r>
              <a:rPr lang="zh-TW" altLang="zh-TW" sz="2400" u="sng" kern="100" dirty="0">
                <a:solidFill>
                  <a:schemeClr val="bg1"/>
                </a:solidFill>
              </a:rPr>
              <a:t>、番茄</a:t>
            </a:r>
            <a:r>
              <a:rPr lang="zh-TW" altLang="en-US" sz="2400" u="sng" kern="100" dirty="0" smtClean="0">
                <a:solidFill>
                  <a:schemeClr val="bg1"/>
                </a:solidFill>
              </a:rPr>
              <a:t>、桑葚、</a:t>
            </a:r>
            <a:endParaRPr lang="en-US" altLang="zh-TW" sz="2400" u="sng" kern="100" dirty="0" smtClean="0">
              <a:solidFill>
                <a:schemeClr val="bg1"/>
              </a:solidFill>
            </a:endParaRPr>
          </a:p>
          <a:p>
            <a:pPr marL="81280" indent="-81280">
              <a:lnSpc>
                <a:spcPts val="3300"/>
              </a:lnSpc>
            </a:pPr>
            <a:r>
              <a:rPr lang="zh-TW" altLang="zh-TW" sz="2400" b="1" kern="100" spc="300" dirty="0" smtClean="0">
                <a:solidFill>
                  <a:srgbClr val="FFFF00"/>
                </a:solidFill>
              </a:rPr>
              <a:t>，</a:t>
            </a:r>
            <a:r>
              <a:rPr lang="zh-TW" altLang="en-US" sz="2400" b="1" kern="100" spc="300" dirty="0">
                <a:solidFill>
                  <a:srgbClr val="FFFF00"/>
                </a:solidFill>
              </a:rPr>
              <a:t>絞</a:t>
            </a:r>
            <a:r>
              <a:rPr lang="zh-TW" altLang="zh-TW" sz="2400" b="1" kern="100" spc="300" dirty="0" smtClean="0">
                <a:solidFill>
                  <a:srgbClr val="FFFF00"/>
                </a:solidFill>
              </a:rPr>
              <a:t>碎</a:t>
            </a:r>
            <a:r>
              <a:rPr lang="zh-TW" altLang="zh-TW" sz="2400" b="1" kern="100" spc="300" dirty="0">
                <a:solidFill>
                  <a:schemeClr val="bg1"/>
                </a:solidFill>
              </a:rPr>
              <a:t>備用</a:t>
            </a:r>
            <a:r>
              <a:rPr lang="zh-TW" altLang="zh-TW" sz="2800" b="1" kern="100" spc="300" dirty="0" smtClean="0"/>
              <a:t>。</a:t>
            </a:r>
            <a:endParaRPr lang="en-US" altLang="zh-TW" sz="2800" b="1" kern="100" spc="300" dirty="0" smtClean="0"/>
          </a:p>
        </p:txBody>
      </p:sp>
      <p:sp>
        <p:nvSpPr>
          <p:cNvPr id="13" name="矩形 12"/>
          <p:cNvSpPr/>
          <p:nvPr/>
        </p:nvSpPr>
        <p:spPr>
          <a:xfrm>
            <a:off x="-36512" y="5409283"/>
            <a:ext cx="9094578" cy="4556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indent="-81280">
              <a:lnSpc>
                <a:spcPts val="3300"/>
              </a:lnSpc>
            </a:pPr>
            <a:r>
              <a:rPr lang="zh-TW" altLang="en-US" sz="2400" kern="100" dirty="0" smtClean="0">
                <a:solidFill>
                  <a:schemeClr val="bg1"/>
                </a:solidFill>
              </a:rPr>
              <a:t>大隊長：牛排椒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鹽、</a:t>
            </a:r>
            <a:r>
              <a:rPr lang="zh-TW" altLang="en-US" sz="2400" kern="100" dirty="0" smtClean="0">
                <a:solidFill>
                  <a:schemeClr val="bg1"/>
                </a:solidFill>
              </a:rPr>
              <a:t>香草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粉、</a:t>
            </a:r>
            <a:r>
              <a:rPr lang="zh-TW" altLang="en-US" sz="2400" kern="100" dirty="0" smtClean="0">
                <a:solidFill>
                  <a:schemeClr val="bg1"/>
                </a:solidFill>
              </a:rPr>
              <a:t>肉桂粉、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醬油</a:t>
            </a:r>
            <a:endParaRPr lang="en-US" altLang="zh-TW" sz="2400" kern="100" dirty="0" smtClean="0">
              <a:solidFill>
                <a:schemeClr val="bg1"/>
              </a:solidFill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97257" y="3789040"/>
            <a:ext cx="7267320" cy="1368152"/>
          </a:xfrm>
          <a:prstGeom prst="wedgeRoundRectCallout">
            <a:avLst>
              <a:gd name="adj1" fmla="val -20841"/>
              <a:gd name="adj2" fmla="val 4293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絞碎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菜泥盆</a:t>
            </a:r>
            <a:r>
              <a:rPr lang="zh-TW" altLang="en-US" sz="2800" dirty="0" smtClean="0">
                <a:solidFill>
                  <a:schemeClr val="tx1"/>
                </a:solidFill>
              </a:rPr>
              <a:t>，到  </a:t>
            </a:r>
            <a:r>
              <a:rPr lang="zh-TW" altLang="en-US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大隊長桌</a:t>
            </a:r>
            <a:r>
              <a:rPr lang="zh-TW" altLang="en-US" sz="2800" dirty="0" smtClean="0">
                <a:solidFill>
                  <a:schemeClr val="tx1"/>
                </a:solidFill>
              </a:rPr>
              <a:t>、</a:t>
            </a:r>
            <a:r>
              <a:rPr lang="zh-TW" altLang="en-US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講師桌</a:t>
            </a:r>
            <a:r>
              <a:rPr lang="zh-TW" altLang="en-US" sz="2800" dirty="0" smtClean="0">
                <a:solidFill>
                  <a:schemeClr val="tx1"/>
                </a:solidFill>
              </a:rPr>
              <a:t>，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</a:rPr>
              <a:t>再選配加 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調味料、黑麻油薑</a:t>
            </a:r>
            <a:r>
              <a:rPr lang="zh-TW" altLang="en-US" sz="2800" dirty="0" smtClean="0">
                <a:solidFill>
                  <a:schemeClr val="tx1"/>
                </a:solidFill>
              </a:rPr>
              <a:t>，與略拌。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6129411"/>
            <a:ext cx="9094578" cy="43976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indent="-81280">
              <a:lnSpc>
                <a:spcPts val="3300"/>
              </a:lnSpc>
            </a:pPr>
            <a:r>
              <a:rPr lang="zh-TW" altLang="en-US" sz="2400" kern="100" dirty="0">
                <a:solidFill>
                  <a:schemeClr val="bg1"/>
                </a:solidFill>
              </a:rPr>
              <a:t>講師桌</a:t>
            </a:r>
            <a:r>
              <a:rPr lang="zh-TW" altLang="en-US" sz="2400" kern="100" dirty="0" smtClean="0">
                <a:solidFill>
                  <a:schemeClr val="bg1"/>
                </a:solidFill>
              </a:rPr>
              <a:t>：</a:t>
            </a:r>
            <a:r>
              <a:rPr lang="en-US" altLang="zh-TW" sz="2400" kern="100" dirty="0" smtClean="0">
                <a:solidFill>
                  <a:schemeClr val="bg1"/>
                </a:solidFill>
              </a:rPr>
              <a:t> </a:t>
            </a:r>
            <a:r>
              <a:rPr lang="zh-TW" altLang="en-US" sz="2400" kern="100" dirty="0" smtClean="0">
                <a:solidFill>
                  <a:schemeClr val="bg1"/>
                </a:solidFill>
              </a:rPr>
              <a:t>黑麻油薑末、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海苔</a:t>
            </a:r>
            <a:r>
              <a:rPr lang="zh-TW" altLang="zh-TW" sz="2400" kern="100" dirty="0">
                <a:solidFill>
                  <a:schemeClr val="bg1"/>
                </a:solidFill>
              </a:rPr>
              <a:t>香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鬆</a:t>
            </a:r>
            <a:r>
              <a:rPr lang="zh-TW" altLang="en-US" sz="2400" kern="100" dirty="0" smtClean="0">
                <a:solidFill>
                  <a:schemeClr val="bg1"/>
                </a:solidFill>
              </a:rPr>
              <a:t>、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海</a:t>
            </a:r>
            <a:r>
              <a:rPr lang="zh-TW" altLang="zh-TW" sz="2400" kern="100" dirty="0">
                <a:solidFill>
                  <a:schemeClr val="bg1"/>
                </a:solidFill>
              </a:rPr>
              <a:t>蝦香鬆、熟</a:t>
            </a:r>
            <a:r>
              <a:rPr lang="zh-TW" altLang="zh-TW" sz="2400" kern="100" dirty="0" smtClean="0">
                <a:solidFill>
                  <a:schemeClr val="bg1"/>
                </a:solidFill>
              </a:rPr>
              <a:t>培根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320020" y="5213322"/>
            <a:ext cx="2534361" cy="923946"/>
            <a:chOff x="7020272" y="5740319"/>
            <a:chExt cx="3038417" cy="1001049"/>
          </a:xfrm>
          <a:solidFill>
            <a:schemeClr val="bg1">
              <a:lumMod val="50000"/>
            </a:schemeClr>
          </a:solidFill>
        </p:grpSpPr>
        <p:sp>
          <p:nvSpPr>
            <p:cNvPr id="3" name="五角星形 2"/>
            <p:cNvSpPr/>
            <p:nvPr/>
          </p:nvSpPr>
          <p:spPr>
            <a:xfrm>
              <a:off x="7020272" y="5877272"/>
              <a:ext cx="1008112" cy="864096"/>
            </a:xfrm>
            <a:prstGeom prst="star5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五角星形 11"/>
            <p:cNvSpPr/>
            <p:nvPr/>
          </p:nvSpPr>
          <p:spPr>
            <a:xfrm>
              <a:off x="8028384" y="5817422"/>
              <a:ext cx="1008112" cy="864096"/>
            </a:xfrm>
            <a:prstGeom prst="star5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五角星形 15"/>
            <p:cNvSpPr/>
            <p:nvPr/>
          </p:nvSpPr>
          <p:spPr>
            <a:xfrm>
              <a:off x="9050577" y="5740319"/>
              <a:ext cx="1008112" cy="864096"/>
            </a:xfrm>
            <a:prstGeom prst="star5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圓角矩形圖說文字 4"/>
          <p:cNvSpPr/>
          <p:nvPr/>
        </p:nvSpPr>
        <p:spPr>
          <a:xfrm>
            <a:off x="1913529" y="1329097"/>
            <a:ext cx="6704133" cy="1005843"/>
          </a:xfrm>
          <a:prstGeom prst="wedgeRoundRectCallout">
            <a:avLst>
              <a:gd name="adj1" fmla="val -49915"/>
              <a:gd name="adj2" fmla="val 7829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1"/>
                </a:solidFill>
              </a:rPr>
              <a:t>大</a:t>
            </a:r>
            <a:r>
              <a:rPr lang="zh-TW" altLang="en-US" sz="2800" dirty="0" smtClean="0">
                <a:solidFill>
                  <a:schemeClr val="tx1"/>
                </a:solidFill>
              </a:rPr>
              <a:t>隊長帶領</a:t>
            </a:r>
            <a:r>
              <a:rPr lang="zh-TW" altLang="en-US" sz="2800" dirty="0">
                <a:solidFill>
                  <a:schemeClr val="tx1"/>
                </a:solidFill>
              </a:rPr>
              <a:t>各校 討論 </a:t>
            </a:r>
            <a:r>
              <a:rPr lang="zh-TW" altLang="en-US" sz="2800" dirty="0" smtClean="0">
                <a:solidFill>
                  <a:schemeClr val="tx1"/>
                </a:solidFill>
              </a:rPr>
              <a:t>選配，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拿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橢圓盤</a:t>
            </a:r>
            <a:r>
              <a:rPr lang="en-US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每大隊</a:t>
            </a:r>
            <a:r>
              <a:rPr lang="en-US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裝</a:t>
            </a:r>
            <a:r>
              <a:rPr lang="zh-TW" altLang="en-US" sz="2800" b="1" dirty="0">
                <a:solidFill>
                  <a:srgbClr val="FF0000"/>
                </a:solidFill>
              </a:rPr>
              <a:t>蔬果食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材</a:t>
            </a:r>
            <a:endParaRPr lang="zh-TW" altLang="en-US" sz="2800" dirty="0"/>
          </a:p>
        </p:txBody>
      </p:sp>
      <p:sp>
        <p:nvSpPr>
          <p:cNvPr id="14" name="圓角矩形圖說文字 13"/>
          <p:cNvSpPr/>
          <p:nvPr/>
        </p:nvSpPr>
        <p:spPr>
          <a:xfrm>
            <a:off x="2195736" y="3212976"/>
            <a:ext cx="6989836" cy="720080"/>
          </a:xfrm>
          <a:prstGeom prst="wedgeRoundRectCallout">
            <a:avLst>
              <a:gd name="adj1" fmla="val -63716"/>
              <a:gd name="adj2" fmla="val -3198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送</a:t>
            </a:r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果汁機</a:t>
            </a:r>
            <a:r>
              <a:rPr lang="en-US" altLang="zh-TW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大隊輪流操作</a:t>
            </a:r>
            <a:r>
              <a:rPr lang="en-US" altLang="zh-TW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絞碎，</a:t>
            </a:r>
            <a:r>
              <a:rPr lang="zh-TW" altLang="en-US" sz="2400" dirty="0" smtClean="0">
                <a:solidFill>
                  <a:schemeClr val="tx1"/>
                </a:solidFill>
              </a:rPr>
              <a:t>倒入</a:t>
            </a:r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小打蛋盆</a:t>
            </a:r>
            <a:r>
              <a:rPr lang="en-US" altLang="zh-TW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每大隊</a:t>
            </a:r>
            <a:endParaRPr lang="zh-TW" alt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向右箭號 1"/>
          <p:cNvSpPr/>
          <p:nvPr/>
        </p:nvSpPr>
        <p:spPr>
          <a:xfrm rot="9534380">
            <a:off x="6999740" y="3864897"/>
            <a:ext cx="1099294" cy="5136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6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7" grpId="0" animBg="1"/>
      <p:bldP spid="5" grpId="0" animBg="1"/>
      <p:bldP spid="14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52012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000" dirty="0"/>
              <a:t>中採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3000" dirty="0"/>
              <a:t>調味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醬</a:t>
            </a:r>
            <a:r>
              <a:rPr lang="en-US" altLang="zh-TW" kern="100" dirty="0" smtClean="0"/>
              <a:t>-</a:t>
            </a:r>
            <a:r>
              <a:rPr lang="en-US" altLang="zh-TW" b="1" kern="100" dirty="0" smtClean="0">
                <a:solidFill>
                  <a:srgbClr val="FF0000"/>
                </a:solidFill>
              </a:rPr>
              <a:t>DIY</a:t>
            </a:r>
            <a:endParaRPr lang="zh-TW" altLang="zh-TW" b="1" kern="100" dirty="0">
              <a:solidFill>
                <a:srgbClr val="FF0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698156"/>
              </p:ext>
            </p:extLst>
          </p:nvPr>
        </p:nvGraphicFramePr>
        <p:xfrm>
          <a:off x="0" y="1143001"/>
          <a:ext cx="9152012" cy="1349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2012"/>
              </a:tblGrid>
              <a:tr h="1349896">
                <a:tc>
                  <a:txBody>
                    <a:bodyPr/>
                    <a:lstStyle/>
                    <a:p>
                      <a:pPr marL="81280" indent="-81280" algn="l">
                        <a:lnSpc>
                          <a:spcPts val="33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</a:rPr>
                        <a:t>品嚐方式</a:t>
                      </a:r>
                      <a:r>
                        <a:rPr lang="zh-TW" altLang="en-US" sz="2000" kern="100" dirty="0" smtClean="0">
                          <a:effectLst/>
                        </a:rPr>
                        <a:t>教案示例  </a:t>
                      </a:r>
                      <a:r>
                        <a:rPr lang="en-US" altLang="zh-TW" sz="2000" kern="100" dirty="0" smtClean="0">
                          <a:effectLst/>
                        </a:rPr>
                        <a:t>a</a:t>
                      </a:r>
                      <a:r>
                        <a:rPr lang="zh-TW" sz="2000" kern="100" dirty="0" smtClean="0">
                          <a:effectLst/>
                        </a:rPr>
                        <a:t>： 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81280" indent="-81280" algn="l">
                        <a:lnSpc>
                          <a:spcPts val="33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</a:rPr>
                        <a:t>      </a:t>
                      </a:r>
                      <a:r>
                        <a:rPr lang="zh-TW" sz="2000" kern="100" dirty="0" smtClean="0">
                          <a:effectLst/>
                        </a:rPr>
                        <a:t>手工</a:t>
                      </a:r>
                      <a:r>
                        <a:rPr lang="zh-TW" sz="2000" kern="100" dirty="0">
                          <a:effectLst/>
                        </a:rPr>
                        <a:t>小饅頭→剪刀橫剪開口</a:t>
                      </a:r>
                      <a:r>
                        <a:rPr lang="en-US" sz="2000" kern="100" dirty="0">
                          <a:effectLst/>
                        </a:rPr>
                        <a:t>(</a:t>
                      </a:r>
                      <a:r>
                        <a:rPr lang="zh-TW" sz="2000" kern="100" dirty="0">
                          <a:effectLst/>
                        </a:rPr>
                        <a:t>或製成刈包→蒸熱。饅頭</a:t>
                      </a:r>
                      <a:r>
                        <a:rPr lang="zh-TW" sz="2000" kern="100" dirty="0" smtClean="0">
                          <a:effectLst/>
                        </a:rPr>
                        <a:t>開口</a:t>
                      </a:r>
                      <a:r>
                        <a:rPr lang="zh-TW" altLang="en-US" sz="2000" kern="100" dirty="0" smtClean="0">
                          <a:effectLst/>
                        </a:rPr>
                        <a:t>。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81280" indent="-81280" algn="l">
                        <a:lnSpc>
                          <a:spcPts val="33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</a:rPr>
                        <a:t>      </a:t>
                      </a:r>
                      <a:r>
                        <a:rPr lang="zh-TW" sz="2000" kern="100" dirty="0" smtClean="0">
                          <a:effectLst/>
                        </a:rPr>
                        <a:t>自由</a:t>
                      </a:r>
                      <a:r>
                        <a:rPr lang="zh-TW" sz="2000" kern="100" dirty="0">
                          <a:effectLst/>
                        </a:rPr>
                        <a:t>選配「萬華醬」夾入</a:t>
                      </a:r>
                      <a:r>
                        <a:rPr lang="zh-TW" sz="2000" kern="100" dirty="0" smtClean="0">
                          <a:effectLst/>
                        </a:rPr>
                        <a:t>。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8" name="向右箭號圖說文字 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2492896"/>
            <a:ext cx="9144000" cy="43651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甜甜圈 2"/>
          <p:cNvSpPr/>
          <p:nvPr/>
        </p:nvSpPr>
        <p:spPr>
          <a:xfrm>
            <a:off x="2771800" y="2603668"/>
            <a:ext cx="2520380" cy="2038536"/>
          </a:xfrm>
          <a:prstGeom prst="donut">
            <a:avLst>
              <a:gd name="adj" fmla="val 20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9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炙</a:t>
            </a:r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zh-TW" b="1" kern="100" spc="-300" dirty="0">
                <a:solidFill>
                  <a:srgbClr val="F8CC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萬華醬義麵</a:t>
            </a:r>
            <a:r>
              <a:rPr lang="en-US" altLang="zh-TW" kern="100" spc="-300" dirty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炙醬麵</a:t>
            </a:r>
            <a:r>
              <a:rPr lang="en-US" altLang="zh-TW" sz="2000" b="1" dirty="0" smtClean="0"/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學生學習</a:t>
            </a:r>
            <a:r>
              <a:rPr lang="en-US" altLang="zh-TW" sz="2000" spc="-150" dirty="0">
                <a:solidFill>
                  <a:schemeClr val="tx1"/>
                </a:solidFill>
              </a:rPr>
              <a:t>-</a:t>
            </a:r>
            <a:r>
              <a:rPr lang="zh-TW" altLang="en-US" sz="2000" spc="-150" dirty="0">
                <a:solidFill>
                  <a:schemeClr val="tx1"/>
                </a:solidFill>
              </a:rPr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9144000" cy="91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1600" kern="100" dirty="0" smtClean="0"/>
              <a:t>    </a:t>
            </a:r>
            <a:r>
              <a:rPr lang="zh-TW" altLang="zh-TW" sz="1600" kern="100" dirty="0" smtClean="0"/>
              <a:t>作法</a:t>
            </a:r>
            <a:r>
              <a:rPr lang="zh-TW" altLang="zh-TW" sz="1600" kern="100" dirty="0"/>
              <a:t>：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 kern="100" dirty="0">
                <a:solidFill>
                  <a:schemeClr val="bg1"/>
                </a:solidFill>
              </a:rPr>
              <a:t>1</a:t>
            </a:r>
            <a:r>
              <a:rPr lang="en-US" altLang="zh-TW" sz="2800" kern="100" dirty="0" smtClean="0">
                <a:solidFill>
                  <a:schemeClr val="bg1"/>
                </a:solidFill>
              </a:rPr>
              <a:t>.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隊長分裝</a:t>
            </a:r>
            <a:r>
              <a:rPr kumimoji="1" lang="zh-TW" altLang="en-US" sz="2800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熟義大利麵</a:t>
            </a:r>
            <a:r>
              <a:rPr kumimoji="1" lang="zh-TW" altLang="en-US" sz="3200" spc="-3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小圓盤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   </a:t>
            </a:r>
            <a:endParaRPr kumimoji="1" lang="zh-TW" altLang="en-US" sz="28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179512" y="2113860"/>
            <a:ext cx="8784976" cy="4813269"/>
            <a:chOff x="179512" y="2113860"/>
            <a:chExt cx="8784976" cy="4813269"/>
          </a:xfrm>
        </p:grpSpPr>
        <p:grpSp>
          <p:nvGrpSpPr>
            <p:cNvPr id="6" name="群組 5"/>
            <p:cNvGrpSpPr/>
            <p:nvPr/>
          </p:nvGrpSpPr>
          <p:grpSpPr>
            <a:xfrm>
              <a:off x="179512" y="2113860"/>
              <a:ext cx="8784976" cy="4813269"/>
              <a:chOff x="251520" y="2769045"/>
              <a:chExt cx="4239380" cy="2455103"/>
            </a:xfrm>
          </p:grpSpPr>
          <p:grpSp>
            <p:nvGrpSpPr>
              <p:cNvPr id="5" name="群組 4"/>
              <p:cNvGrpSpPr/>
              <p:nvPr/>
            </p:nvGrpSpPr>
            <p:grpSpPr>
              <a:xfrm>
                <a:off x="251520" y="2769045"/>
                <a:ext cx="4102431" cy="2455103"/>
                <a:chOff x="251520" y="2769045"/>
                <a:chExt cx="4102431" cy="2455103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393511" y="2847884"/>
                  <a:ext cx="3960440" cy="2376264"/>
                </a:xfrm>
                <a:prstGeom prst="rect">
                  <a:avLst/>
                </a:prstGeom>
                <a:blipFill dpi="0"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" name="矩形 3"/>
                <p:cNvSpPr/>
                <p:nvPr/>
              </p:nvSpPr>
              <p:spPr>
                <a:xfrm>
                  <a:off x="251520" y="2769045"/>
                  <a:ext cx="1872208" cy="29991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小</a:t>
                  </a:r>
                  <a:r>
                    <a:rPr lang="zh-TW" altLang="en-US" b="1" u="sng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圓盤  </a:t>
                  </a:r>
                  <a:r>
                    <a:rPr lang="en-US" altLang="zh-TW" b="1" u="sng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</a:t>
                  </a:r>
                  <a:r>
                    <a:rPr lang="zh-TW" altLang="en-US" b="1" u="sng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個</a:t>
                  </a:r>
                  <a:r>
                    <a:rPr lang="en-US" altLang="zh-TW" b="1" u="sng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/</a:t>
                  </a:r>
                  <a:r>
                    <a:rPr lang="zh-TW" altLang="en-US" b="1" u="sng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校</a:t>
                  </a:r>
                  <a:endParaRPr lang="zh-TW" altLang="en-US" dirty="0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2618692" y="2769045"/>
                <a:ext cx="1872208" cy="2999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</a:t>
                </a:r>
                <a:r>
                  <a:rPr lang="zh-TW" altLang="en-US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圓盤  </a:t>
                </a:r>
                <a:r>
                  <a:rPr lang="en-US" altLang="zh-TW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個</a:t>
                </a:r>
                <a:r>
                  <a:rPr lang="en-US" altLang="zh-TW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b="1" u="sng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校</a:t>
                </a:r>
                <a:endParaRPr lang="zh-TW" altLang="en-US" dirty="0"/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4521258" y="2920920"/>
              <a:ext cx="3223644" cy="2857478"/>
              <a:chOff x="4521258" y="2920920"/>
              <a:chExt cx="3223644" cy="2857478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4521258" y="2920920"/>
                <a:ext cx="2757623" cy="2857478"/>
                <a:chOff x="2059147" y="2524347"/>
                <a:chExt cx="1653142" cy="1629471"/>
              </a:xfrm>
            </p:grpSpPr>
            <p:grpSp>
              <p:nvGrpSpPr>
                <p:cNvPr id="29" name="群組 28"/>
                <p:cNvGrpSpPr/>
                <p:nvPr/>
              </p:nvGrpSpPr>
              <p:grpSpPr>
                <a:xfrm>
                  <a:off x="3094345" y="2524347"/>
                  <a:ext cx="617944" cy="743613"/>
                  <a:chOff x="4572000" y="5176976"/>
                  <a:chExt cx="617944" cy="743613"/>
                </a:xfrm>
              </p:grpSpPr>
              <p:sp>
                <p:nvSpPr>
                  <p:cNvPr id="27" name="橢圓 26"/>
                  <p:cNvSpPr/>
                  <p:nvPr/>
                </p:nvSpPr>
                <p:spPr>
                  <a:xfrm>
                    <a:off x="4572000" y="5424847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28" name="橢圓 27"/>
                  <p:cNvSpPr/>
                  <p:nvPr/>
                </p:nvSpPr>
                <p:spPr>
                  <a:xfrm>
                    <a:off x="4589549" y="5176976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33" name="群組 32"/>
                <p:cNvGrpSpPr/>
                <p:nvPr/>
              </p:nvGrpSpPr>
              <p:grpSpPr>
                <a:xfrm>
                  <a:off x="2403217" y="2552811"/>
                  <a:ext cx="617944" cy="743613"/>
                  <a:chOff x="4572000" y="5176976"/>
                  <a:chExt cx="617944" cy="743613"/>
                </a:xfrm>
              </p:grpSpPr>
              <p:sp>
                <p:nvSpPr>
                  <p:cNvPr id="34" name="橢圓 33"/>
                  <p:cNvSpPr/>
                  <p:nvPr/>
                </p:nvSpPr>
                <p:spPr>
                  <a:xfrm>
                    <a:off x="4572000" y="5424847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35" name="橢圓 34"/>
                  <p:cNvSpPr/>
                  <p:nvPr/>
                </p:nvSpPr>
                <p:spPr>
                  <a:xfrm>
                    <a:off x="4589549" y="5176976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45" name="群組 44"/>
                <p:cNvGrpSpPr/>
                <p:nvPr/>
              </p:nvGrpSpPr>
              <p:grpSpPr>
                <a:xfrm>
                  <a:off x="2059147" y="3038509"/>
                  <a:ext cx="617944" cy="743613"/>
                  <a:chOff x="4572000" y="5176976"/>
                  <a:chExt cx="617944" cy="743613"/>
                </a:xfrm>
              </p:grpSpPr>
              <p:sp>
                <p:nvSpPr>
                  <p:cNvPr id="46" name="橢圓 45"/>
                  <p:cNvSpPr/>
                  <p:nvPr/>
                </p:nvSpPr>
                <p:spPr>
                  <a:xfrm>
                    <a:off x="4572000" y="5424847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7" name="橢圓 46"/>
                  <p:cNvSpPr/>
                  <p:nvPr/>
                </p:nvSpPr>
                <p:spPr>
                  <a:xfrm>
                    <a:off x="4589549" y="5176976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39" name="群組 38"/>
                <p:cNvGrpSpPr/>
                <p:nvPr/>
              </p:nvGrpSpPr>
              <p:grpSpPr>
                <a:xfrm>
                  <a:off x="2411991" y="3410205"/>
                  <a:ext cx="617944" cy="743613"/>
                  <a:chOff x="4572000" y="5176976"/>
                  <a:chExt cx="617944" cy="743613"/>
                </a:xfrm>
              </p:grpSpPr>
              <p:sp>
                <p:nvSpPr>
                  <p:cNvPr id="40" name="橢圓 39"/>
                  <p:cNvSpPr/>
                  <p:nvPr/>
                </p:nvSpPr>
                <p:spPr>
                  <a:xfrm>
                    <a:off x="4572000" y="5424847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1" name="橢圓 40"/>
                  <p:cNvSpPr/>
                  <p:nvPr/>
                </p:nvSpPr>
                <p:spPr>
                  <a:xfrm>
                    <a:off x="4589549" y="5176976"/>
                    <a:ext cx="600395" cy="495742"/>
                  </a:xfrm>
                  <a:prstGeom prst="ellipse">
                    <a:avLst/>
                  </a:prstGeom>
                  <a:blipFill dpi="0"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</p:grpSp>
          <p:grpSp>
            <p:nvGrpSpPr>
              <p:cNvPr id="42" name="群組 41"/>
              <p:cNvGrpSpPr/>
              <p:nvPr/>
            </p:nvGrpSpPr>
            <p:grpSpPr>
              <a:xfrm>
                <a:off x="6748843" y="4274851"/>
                <a:ext cx="996059" cy="1334101"/>
                <a:chOff x="4572000" y="5176976"/>
                <a:chExt cx="617944" cy="743613"/>
              </a:xfrm>
            </p:grpSpPr>
            <p:sp>
              <p:nvSpPr>
                <p:cNvPr id="43" name="橢圓 42"/>
                <p:cNvSpPr/>
                <p:nvPr/>
              </p:nvSpPr>
              <p:spPr>
                <a:xfrm>
                  <a:off x="4572000" y="5424847"/>
                  <a:ext cx="600395" cy="495742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4589549" y="5176976"/>
                  <a:ext cx="600395" cy="495742"/>
                </a:xfrm>
                <a:prstGeom prst="ellipse">
                  <a:avLst/>
                </a:prstGeom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54" name="橢圓 53"/>
          <p:cNvSpPr/>
          <p:nvPr/>
        </p:nvSpPr>
        <p:spPr>
          <a:xfrm>
            <a:off x="4130258" y="5126583"/>
            <a:ext cx="3586357" cy="160706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</a:rPr>
              <a:t>大盤托裝</a:t>
            </a:r>
            <a:endParaRPr lang="en-US" altLang="zh-TW" sz="28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</a:rPr>
              <a:t>蛋塔杯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+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紙杯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899592" y="3434924"/>
            <a:ext cx="2589159" cy="2513972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3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4" grpId="0" animBg="1"/>
      <p:bldP spid="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炙</a:t>
            </a:r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zh-TW" b="1" kern="100" spc="-300" dirty="0">
                <a:solidFill>
                  <a:srgbClr val="F8CC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萬華醬義麵</a:t>
            </a:r>
            <a:r>
              <a:rPr lang="en-US" altLang="zh-TW" kern="100" spc="-300" dirty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炙醬麵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9612560" cy="91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1600" kern="100" dirty="0" smtClean="0"/>
              <a:t>    </a:t>
            </a:r>
            <a:r>
              <a:rPr lang="zh-TW" altLang="zh-TW" sz="1600" kern="100" dirty="0" smtClean="0"/>
              <a:t>作法</a:t>
            </a:r>
            <a:r>
              <a:rPr lang="zh-TW" altLang="zh-TW" sz="1600" kern="100" dirty="0"/>
              <a:t>：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 kern="100" dirty="0">
                <a:solidFill>
                  <a:schemeClr val="bg1"/>
                </a:solidFill>
              </a:rPr>
              <a:t>1</a:t>
            </a:r>
            <a:r>
              <a:rPr lang="en-US" altLang="zh-TW" sz="2800" kern="100" dirty="0" smtClean="0">
                <a:solidFill>
                  <a:schemeClr val="bg1"/>
                </a:solidFill>
              </a:rPr>
              <a:t>.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隊長分裝</a:t>
            </a:r>
            <a:r>
              <a:rPr kumimoji="1" lang="zh-TW" altLang="en-US" sz="2800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熟義大利麵</a:t>
            </a:r>
            <a:r>
              <a:rPr kumimoji="1" lang="zh-TW" altLang="en-US" sz="3200" spc="-3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圓盤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，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(1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盤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/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校</a:t>
            </a:r>
            <a:r>
              <a:rPr kumimoji="1" lang="en-US" altLang="zh-TW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)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   </a:t>
            </a:r>
            <a:endParaRPr kumimoji="1" lang="zh-TW" altLang="en-US" sz="28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2184919"/>
            <a:ext cx="9612560" cy="24682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2.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小組自由選配，淋上 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義大利麵醬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，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拌勻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                                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尚有</a:t>
            </a:r>
            <a:r>
              <a:rPr kumimoji="1" lang="zh-TW" altLang="en-US" sz="3200" b="1" u="sng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南瓜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濃湯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，拌入更</a:t>
            </a:r>
            <a:r>
              <a:rPr kumimoji="1" lang="zh-TW" altLang="en-US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好。</a:t>
            </a:r>
            <a:endParaRPr kumimoji="1" lang="en-US" altLang="zh-TW" sz="3200" spc="-1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3.</a:t>
            </a:r>
            <a:r>
              <a:rPr kumimoji="1" lang="zh-TW" altLang="en-US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小組自由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選配 ，撒</a:t>
            </a:r>
            <a:r>
              <a:rPr kumimoji="1" lang="zh-TW" altLang="en-US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上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萬華醬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</a:t>
            </a:r>
            <a:endParaRPr kumimoji="1" lang="en-US" altLang="zh-TW" sz="3200" dirty="0" smtClean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4.</a:t>
            </a:r>
            <a:r>
              <a:rPr kumimoji="1" lang="zh-TW" altLang="en-US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再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撒 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乳酪</a:t>
            </a:r>
            <a:r>
              <a:rPr kumimoji="1" lang="zh-TW" altLang="en-US" sz="3200" b="1" u="sng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絲</a:t>
            </a:r>
            <a:r>
              <a:rPr kumimoji="1" lang="zh-TW" altLang="en-US" sz="44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</a:t>
            </a:r>
            <a:r>
              <a:rPr kumimoji="1" lang="en-US" altLang="zh-TW" sz="20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</a:t>
            </a:r>
            <a:r>
              <a:rPr kumimoji="1" lang="zh-TW" altLang="en-US" sz="20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經費關係，請由大隊長配額</a:t>
            </a:r>
            <a:r>
              <a:rPr kumimoji="1" lang="en-US" altLang="zh-TW" sz="20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)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18" y="4916760"/>
            <a:ext cx="9612560" cy="18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5.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大</a:t>
            </a:r>
            <a:r>
              <a:rPr kumimoji="1" lang="zh-TW" altLang="en-US" sz="3200" spc="-1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隊長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持</a:t>
            </a:r>
            <a:r>
              <a:rPr kumimoji="1" lang="zh-TW" altLang="en-US" sz="3200" b="1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瓦斯</a:t>
            </a:r>
            <a:r>
              <a:rPr kumimoji="1" lang="zh-TW" altLang="en-US" sz="3200" b="1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噴燈，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炙 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乳酪絲 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至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軟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香，</a:t>
            </a:r>
            <a:r>
              <a:rPr kumimoji="1" lang="zh-TW" altLang="en-US" sz="3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呈金黃色。</a:t>
            </a:r>
            <a:endParaRPr kumimoji="1" lang="zh-TW" altLang="en-US" sz="2400" dirty="0">
              <a:solidFill>
                <a:schemeClr val="bg1"/>
              </a:solidFill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6</a:t>
            </a:r>
            <a:r>
              <a:rPr kumimoji="1" lang="en-US" altLang="zh-TW" sz="32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.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28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請</a:t>
            </a:r>
            <a:r>
              <a:rPr kumimoji="1" lang="en-US" altLang="zh-TW" sz="28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#</a:t>
            </a:r>
            <a:r>
              <a:rPr kumimoji="1" lang="en-US" altLang="zh-TW" sz="2800" spc="-15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</a:t>
            </a:r>
            <a:r>
              <a:rPr kumimoji="1" lang="zh-TW" altLang="en-US" sz="2800" spc="-15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次</a:t>
            </a:r>
            <a:r>
              <a:rPr kumimoji="1" lang="zh-TW" altLang="en-US" sz="28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使用  </a:t>
            </a:r>
            <a:r>
              <a:rPr kumimoji="1" lang="zh-TW" altLang="en-US" sz="2800" u="sng" spc="-150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紙杯</a:t>
            </a:r>
            <a:r>
              <a:rPr kumimoji="1" lang="zh-TW" altLang="en-US" sz="2800" u="sng" spc="-150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與</a:t>
            </a:r>
            <a:r>
              <a:rPr kumimoji="1" lang="zh-TW" altLang="en-US" sz="2800" u="sng" spc="-150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竹籤</a:t>
            </a:r>
            <a:r>
              <a:rPr kumimoji="1" lang="zh-TW" altLang="en-US" sz="3200" spc="-15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，</a:t>
            </a:r>
            <a:r>
              <a:rPr kumimoji="1" lang="zh-TW" altLang="en-US" sz="32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3200" b="1" u="sng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體驗</a:t>
            </a:r>
            <a:r>
              <a:rPr kumimoji="1" lang="en-US" altLang="zh-TW" sz="3200" b="1" u="sng" dirty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+</a:t>
            </a:r>
            <a:r>
              <a:rPr kumimoji="1" lang="zh-TW" altLang="en-US" sz="3200" b="1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分享 </a:t>
            </a:r>
            <a:r>
              <a:rPr kumimoji="1" lang="zh-TW" altLang="en-US" sz="28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流程</a:t>
            </a:r>
            <a:r>
              <a:rPr kumimoji="1" lang="zh-TW" altLang="en-US" sz="2800" spc="-15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與</a:t>
            </a:r>
            <a:r>
              <a:rPr kumimoji="1" lang="zh-TW" altLang="en-US" sz="2800" spc="-15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成果。</a:t>
            </a:r>
            <a:endParaRPr lang="zh-TW" altLang="en-US" sz="3200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5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4502354" y="3415637"/>
            <a:ext cx="4158608" cy="3615763"/>
            <a:chOff x="1943199" y="5062554"/>
            <a:chExt cx="1584176" cy="1764196"/>
          </a:xfrm>
        </p:grpSpPr>
        <p:sp>
          <p:nvSpPr>
            <p:cNvPr id="6" name="橢圓 5"/>
            <p:cNvSpPr/>
            <p:nvPr/>
          </p:nvSpPr>
          <p:spPr>
            <a:xfrm>
              <a:off x="1943199" y="5062554"/>
              <a:ext cx="1584176" cy="1764196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/>
            <p:cNvSpPr/>
            <p:nvPr/>
          </p:nvSpPr>
          <p:spPr>
            <a:xfrm>
              <a:off x="2099712" y="5257934"/>
              <a:ext cx="1224136" cy="1392169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-36512" y="2060848"/>
            <a:ext cx="4518807" cy="5221896"/>
            <a:chOff x="1217" y="4185084"/>
            <a:chExt cx="2098926" cy="2704236"/>
          </a:xfrm>
        </p:grpSpPr>
        <p:sp>
          <p:nvSpPr>
            <p:cNvPr id="31" name="向右箭號圖說文字 30"/>
            <p:cNvSpPr/>
            <p:nvPr/>
          </p:nvSpPr>
          <p:spPr>
            <a:xfrm>
              <a:off x="344037" y="5233136"/>
              <a:ext cx="1756106" cy="1656184"/>
            </a:xfrm>
            <a:prstGeom prst="rightArrowCallout">
              <a:avLst>
                <a:gd name="adj1" fmla="val 25000"/>
                <a:gd name="adj2" fmla="val 22099"/>
                <a:gd name="adj3" fmla="val 13370"/>
                <a:gd name="adj4" fmla="val 816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217" y="4185084"/>
              <a:ext cx="1787825" cy="2484276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標題 1"/>
          <p:cNvSpPr txBox="1">
            <a:spLocks/>
          </p:cNvSpPr>
          <p:nvPr/>
        </p:nvSpPr>
        <p:spPr>
          <a:xfrm>
            <a:off x="1218" y="0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炙</a:t>
            </a:r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zh-TW" b="1" kern="100" spc="-300" dirty="0">
                <a:solidFill>
                  <a:srgbClr val="F8CC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萬華醬義麵</a:t>
            </a:r>
            <a:r>
              <a:rPr lang="en-US" altLang="zh-TW" kern="100" spc="-300" dirty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0" y="0"/>
            <a:ext cx="2987724" cy="1143000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炙醬麵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食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1143000"/>
            <a:ext cx="9612560" cy="91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1600" kern="100" dirty="0" smtClean="0"/>
              <a:t>    </a:t>
            </a:r>
            <a:r>
              <a:rPr lang="zh-TW" altLang="zh-TW" sz="1600" kern="100" dirty="0" smtClean="0"/>
              <a:t>作法</a:t>
            </a:r>
            <a:r>
              <a:rPr lang="zh-TW" altLang="zh-TW" sz="1600" kern="100" dirty="0"/>
              <a:t>：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 kern="100" dirty="0">
                <a:solidFill>
                  <a:schemeClr val="bg1"/>
                </a:solidFill>
              </a:rPr>
              <a:t>1</a:t>
            </a:r>
            <a:r>
              <a:rPr lang="en-US" altLang="zh-TW" sz="2800" kern="100" dirty="0" smtClean="0">
                <a:solidFill>
                  <a:schemeClr val="bg1"/>
                </a:solidFill>
              </a:rPr>
              <a:t>.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大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隊長分裝</a:t>
            </a:r>
            <a:r>
              <a:rPr kumimoji="1" lang="zh-TW" altLang="en-US" sz="2800" u="sng" dirty="0" smtClean="0">
                <a:solidFill>
                  <a:srgbClr val="FFFF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熟義大利麵</a:t>
            </a:r>
            <a:r>
              <a:rPr kumimoji="1" lang="zh-TW" altLang="en-US" sz="3200" spc="-3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→</a:t>
            </a:r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圓盤</a:t>
            </a:r>
            <a:r>
              <a:rPr kumimoji="1" lang="zh-TW" altLang="en-US" sz="32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，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(1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盤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/</a:t>
            </a:r>
            <a:r>
              <a:rPr kumimoji="1" lang="zh-TW" altLang="en-US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校</a:t>
            </a:r>
            <a:r>
              <a:rPr kumimoji="1" lang="en-US" altLang="zh-TW" sz="28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)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   </a:t>
            </a:r>
            <a:endParaRPr kumimoji="1" lang="zh-TW" altLang="en-US" sz="2800" dirty="0">
              <a:solidFill>
                <a:schemeClr val="bg1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3" name="向下箭號圖說文字 12"/>
          <p:cNvSpPr/>
          <p:nvPr/>
        </p:nvSpPr>
        <p:spPr>
          <a:xfrm>
            <a:off x="4482294" y="2132856"/>
            <a:ext cx="647972" cy="1980220"/>
          </a:xfrm>
          <a:prstGeom prst="downArrowCallout">
            <a:avLst>
              <a:gd name="adj1" fmla="val 37271"/>
              <a:gd name="adj2" fmla="val 50000"/>
              <a:gd name="adj3" fmla="val 25000"/>
              <a:gd name="adj4" fmla="val 8178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1.</a:t>
            </a:r>
          </a:p>
          <a:p>
            <a:pPr algn="ctr"/>
            <a:r>
              <a:rPr lang="zh-TW" altLang="en-US" dirty="0" smtClean="0"/>
              <a:t>義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大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利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麵</a:t>
            </a:r>
            <a:endParaRPr lang="zh-TW" altLang="en-US" dirty="0"/>
          </a:p>
        </p:txBody>
      </p:sp>
      <p:sp>
        <p:nvSpPr>
          <p:cNvPr id="17" name="向下箭號圖說文字 16"/>
          <p:cNvSpPr/>
          <p:nvPr/>
        </p:nvSpPr>
        <p:spPr>
          <a:xfrm>
            <a:off x="5700395" y="2060848"/>
            <a:ext cx="647972" cy="1990382"/>
          </a:xfrm>
          <a:prstGeom prst="downArrowCallout">
            <a:avLst>
              <a:gd name="adj1" fmla="val 25000"/>
              <a:gd name="adj2" fmla="val 45452"/>
              <a:gd name="adj3" fmla="val 27045"/>
              <a:gd name="adj4" fmla="val 8157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2.</a:t>
            </a:r>
          </a:p>
          <a:p>
            <a:pPr algn="ctr"/>
            <a:r>
              <a:rPr lang="zh-TW" altLang="en-US" dirty="0" smtClean="0"/>
              <a:t>義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大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利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麵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醬</a:t>
            </a:r>
            <a:endParaRPr lang="zh-TW" altLang="en-US" dirty="0"/>
          </a:p>
        </p:txBody>
      </p:sp>
      <p:grpSp>
        <p:nvGrpSpPr>
          <p:cNvPr id="41" name="群組 40"/>
          <p:cNvGrpSpPr/>
          <p:nvPr/>
        </p:nvGrpSpPr>
        <p:grpSpPr>
          <a:xfrm>
            <a:off x="6611178" y="2132856"/>
            <a:ext cx="2344419" cy="1990382"/>
            <a:chOff x="5220072" y="2447842"/>
            <a:chExt cx="2344419" cy="1990382"/>
          </a:xfrm>
        </p:grpSpPr>
        <p:sp>
          <p:nvSpPr>
            <p:cNvPr id="21" name="向下箭號圖說文字 20"/>
            <p:cNvSpPr/>
            <p:nvPr/>
          </p:nvSpPr>
          <p:spPr>
            <a:xfrm>
              <a:off x="5220072" y="2447842"/>
              <a:ext cx="647972" cy="198022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815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3.</a:t>
              </a:r>
            </a:p>
            <a:p>
              <a:pPr algn="ctr"/>
              <a:r>
                <a:rPr lang="zh-TW" altLang="en-US" dirty="0" smtClean="0"/>
                <a:t>萬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華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醬</a:t>
              </a:r>
              <a:endParaRPr lang="en-US" altLang="zh-TW" dirty="0" smtClean="0"/>
            </a:p>
            <a:p>
              <a:pPr algn="ctr"/>
              <a:endParaRPr lang="zh-TW" altLang="en-US" dirty="0"/>
            </a:p>
          </p:txBody>
        </p:sp>
        <p:sp>
          <p:nvSpPr>
            <p:cNvPr id="25" name="向下箭號圖說文字 24"/>
            <p:cNvSpPr/>
            <p:nvPr/>
          </p:nvSpPr>
          <p:spPr>
            <a:xfrm>
              <a:off x="6090860" y="2456892"/>
              <a:ext cx="647972" cy="198022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815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r>
                <a:rPr lang="en-US" altLang="zh-TW" dirty="0" smtClean="0"/>
                <a:t>.</a:t>
              </a:r>
            </a:p>
            <a:p>
              <a:pPr algn="ctr"/>
              <a:r>
                <a:rPr lang="zh-TW" altLang="en-US" dirty="0" smtClean="0"/>
                <a:t>乳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酪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絲</a:t>
              </a:r>
              <a:endParaRPr lang="en-US" altLang="zh-TW" dirty="0" smtClean="0"/>
            </a:p>
            <a:p>
              <a:pPr algn="ctr"/>
              <a:endParaRPr lang="en-US" altLang="zh-TW" dirty="0"/>
            </a:p>
          </p:txBody>
        </p:sp>
        <p:sp>
          <p:nvSpPr>
            <p:cNvPr id="29" name="向下箭號圖說文字 28"/>
            <p:cNvSpPr/>
            <p:nvPr/>
          </p:nvSpPr>
          <p:spPr>
            <a:xfrm>
              <a:off x="6916519" y="2458004"/>
              <a:ext cx="647972" cy="198022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8157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5.</a:t>
              </a:r>
            </a:p>
            <a:p>
              <a:pPr algn="ctr"/>
              <a:r>
                <a:rPr lang="zh-TW" altLang="en-US" dirty="0" smtClean="0"/>
                <a:t>炙</a:t>
              </a:r>
              <a:endParaRPr lang="en-US" altLang="zh-TW" dirty="0" smtClean="0"/>
            </a:p>
            <a:p>
              <a:pPr algn="ctr"/>
              <a:r>
                <a:rPr lang="zh-TW" altLang="en-US" dirty="0" smtClean="0"/>
                <a:t>燒</a:t>
              </a:r>
              <a:endParaRPr lang="en-US" altLang="zh-TW" dirty="0" smtClean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707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12202" y="3946681"/>
            <a:ext cx="8592246" cy="3154727"/>
            <a:chOff x="-36512" y="3586222"/>
            <a:chExt cx="8592246" cy="4039550"/>
          </a:xfrm>
        </p:grpSpPr>
        <p:pic>
          <p:nvPicPr>
            <p:cNvPr id="14340" name="Picture 4" descr="相關圖片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44" b="33427"/>
            <a:stretch/>
          </p:blipFill>
          <p:spPr bwMode="auto">
            <a:xfrm>
              <a:off x="-36512" y="3586222"/>
              <a:ext cx="5574360" cy="403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圓角矩形圖說文字 11"/>
            <p:cNvSpPr/>
            <p:nvPr/>
          </p:nvSpPr>
          <p:spPr>
            <a:xfrm>
              <a:off x="5914732" y="4508265"/>
              <a:ext cx="2641002" cy="1293714"/>
            </a:xfrm>
            <a:prstGeom prst="wedgeRoundRectCallout">
              <a:avLst>
                <a:gd name="adj1" fmla="val -72098"/>
                <a:gd name="adj2" fmla="val -1015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/>
                <a:t>義大利麵</a:t>
              </a:r>
              <a:endParaRPr lang="en-US" altLang="zh-TW" sz="2800" dirty="0" smtClean="0"/>
            </a:p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五穀根莖類</a:t>
              </a:r>
              <a:endPara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066" y="2868794"/>
            <a:ext cx="8528374" cy="1568316"/>
            <a:chOff x="4066" y="3160908"/>
            <a:chExt cx="8528374" cy="1087569"/>
          </a:xfrm>
        </p:grpSpPr>
        <p:pic>
          <p:nvPicPr>
            <p:cNvPr id="14342" name="Picture 6" descr="http://4.blog.xuite.net/4/9/f/f/13916633/blog_604135/txt/47769042/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2" t="23162" r="19738" b="48251"/>
            <a:stretch/>
          </p:blipFill>
          <p:spPr bwMode="auto">
            <a:xfrm>
              <a:off x="4066" y="3160908"/>
              <a:ext cx="5467565" cy="72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圓角矩形圖說文字 20"/>
            <p:cNvSpPr/>
            <p:nvPr/>
          </p:nvSpPr>
          <p:spPr>
            <a:xfrm>
              <a:off x="5940152" y="3549389"/>
              <a:ext cx="2592288" cy="699088"/>
            </a:xfrm>
            <a:prstGeom prst="wedgeRoundRectCallout">
              <a:avLst>
                <a:gd name="adj1" fmla="val -75527"/>
                <a:gd name="adj2" fmla="val -454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/>
                <a:t>義大利麵醬</a:t>
              </a:r>
              <a:endParaRPr lang="en-US" altLang="zh-TW" sz="2800" dirty="0" smtClean="0"/>
            </a:p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蛋豆魚肉類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-36512" y="1932678"/>
            <a:ext cx="9217024" cy="1278584"/>
            <a:chOff x="-36512" y="2236350"/>
            <a:chExt cx="9217024" cy="886653"/>
          </a:xfrm>
        </p:grpSpPr>
        <p:pic>
          <p:nvPicPr>
            <p:cNvPr id="14344" name="Picture 8" descr="http://8.blog.xuite.net/8/a/e/7/12048063/blog_7488/txt/22225742/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0" t="29981" r="1226" b="43153"/>
            <a:stretch/>
          </p:blipFill>
          <p:spPr bwMode="auto">
            <a:xfrm>
              <a:off x="-36512" y="2236350"/>
              <a:ext cx="5508143" cy="647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圓角矩形圖說文字 21"/>
            <p:cNvSpPr/>
            <p:nvPr/>
          </p:nvSpPr>
          <p:spPr>
            <a:xfrm>
              <a:off x="5148064" y="2524971"/>
              <a:ext cx="4032448" cy="598032"/>
            </a:xfrm>
            <a:prstGeom prst="wedgeRoundRectCallout">
              <a:avLst>
                <a:gd name="adj1" fmla="val -68279"/>
                <a:gd name="adj2" fmla="val -3666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/>
                <a:t>萬華醬</a:t>
              </a:r>
              <a:endParaRPr lang="en-US" altLang="zh-TW" sz="2800" dirty="0" smtClean="0"/>
            </a:p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蔬菜類</a:t>
              </a:r>
              <a:r>
                <a:rPr lang="en-US" altLang="zh-TW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r>
                <a:rPr lang="zh-TW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水果類</a:t>
              </a:r>
              <a:r>
                <a:rPr lang="en-US" altLang="zh-TW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r>
                <a:rPr lang="zh-TW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油脂類</a:t>
              </a:r>
              <a:endPara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-36512" y="1118165"/>
            <a:ext cx="8640960" cy="1086699"/>
            <a:chOff x="-36512" y="1428706"/>
            <a:chExt cx="8640960" cy="753585"/>
          </a:xfrm>
        </p:grpSpPr>
        <p:pic>
          <p:nvPicPr>
            <p:cNvPr id="14346" name="Picture 10" descr="http://www.j-food.com.tw/default/images/201104/130371993417463056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19" b="71881"/>
            <a:stretch/>
          </p:blipFill>
          <p:spPr bwMode="auto">
            <a:xfrm>
              <a:off x="-36512" y="1428706"/>
              <a:ext cx="5466935" cy="56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圓角矩形圖說文字 22"/>
            <p:cNvSpPr/>
            <p:nvPr/>
          </p:nvSpPr>
          <p:spPr>
            <a:xfrm>
              <a:off x="6012160" y="1527346"/>
              <a:ext cx="2592288" cy="654945"/>
            </a:xfrm>
            <a:prstGeom prst="wedgeRoundRectCallout">
              <a:avLst>
                <a:gd name="adj1" fmla="val -74548"/>
                <a:gd name="adj2" fmla="val -3436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/>
                <a:t>乳酪絲</a:t>
              </a:r>
              <a:endParaRPr lang="en-US" altLang="zh-TW" sz="2800" dirty="0" smtClean="0"/>
            </a:p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奶類</a:t>
              </a:r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>
          <a:xfrm>
            <a:off x="1218" y="-24836"/>
            <a:ext cx="9152012" cy="1143000"/>
          </a:xfrm>
          <a:prstGeom prst="rect">
            <a:avLst/>
          </a:prstGeom>
          <a:solidFill>
            <a:srgbClr val="CC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炙</a:t>
            </a:r>
            <a:r>
              <a:rPr lang="en-US" altLang="zh-TW" kern="100" spc="-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zh-TW" b="1" kern="100" spc="-300" dirty="0">
                <a:solidFill>
                  <a:srgbClr val="F8CC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萬華醬義麵</a:t>
            </a:r>
            <a:r>
              <a:rPr lang="en-US" altLang="zh-TW" kern="100" spc="-300" dirty="0"/>
              <a:t>-</a:t>
            </a:r>
            <a:r>
              <a:rPr lang="zh-TW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r>
              <a:rPr lang="en-US" altLang="zh-TW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100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endParaRPr lang="en-US" altLang="zh-TW" kern="100" spc="-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向右箭號圖說文字 17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炙醬麵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食</a:t>
            </a:r>
          </a:p>
        </p:txBody>
      </p:sp>
      <p:sp>
        <p:nvSpPr>
          <p:cNvPr id="2" name="綵帶 (向下) 1"/>
          <p:cNvSpPr/>
          <p:nvPr/>
        </p:nvSpPr>
        <p:spPr>
          <a:xfrm>
            <a:off x="5148064" y="5677099"/>
            <a:ext cx="4176464" cy="1280293"/>
          </a:xfrm>
          <a:prstGeom prst="ribbon">
            <a:avLst>
              <a:gd name="adj1" fmla="val 16667"/>
              <a:gd name="adj2" fmla="val 63115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六大類食物</a:t>
            </a:r>
            <a:endPara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0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24" y="2762203"/>
            <a:ext cx="5042261" cy="277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甜甜圈 4"/>
          <p:cNvSpPr/>
          <p:nvPr/>
        </p:nvSpPr>
        <p:spPr>
          <a:xfrm>
            <a:off x="2492307" y="5661248"/>
            <a:ext cx="1791661" cy="119675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888652" y="-496"/>
            <a:ext cx="82296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     心動</a:t>
            </a:r>
            <a:r>
              <a:rPr lang="en-US" altLang="zh-TW" dirty="0"/>
              <a:t>+</a:t>
            </a:r>
            <a:r>
              <a:rPr lang="zh-TW" altLang="en-US" dirty="0"/>
              <a:t>身動</a:t>
            </a:r>
            <a:r>
              <a:rPr lang="en-US" altLang="zh-TW" dirty="0"/>
              <a:t>~~</a:t>
            </a:r>
            <a:r>
              <a:rPr lang="zh-TW" altLang="en-US" dirty="0"/>
              <a:t>支持健康運動 </a:t>
            </a:r>
          </a:p>
        </p:txBody>
      </p:sp>
      <p:sp>
        <p:nvSpPr>
          <p:cNvPr id="14" name="向右箭號圖說文字 13"/>
          <p:cNvSpPr/>
          <p:nvPr/>
        </p:nvSpPr>
        <p:spPr>
          <a:xfrm>
            <a:off x="0" y="35446"/>
            <a:ext cx="1907704" cy="1089298"/>
          </a:xfrm>
          <a:prstGeom prst="rightArrowCallout">
            <a:avLst>
              <a:gd name="adj1" fmla="val 49631"/>
              <a:gd name="adj2" fmla="val 45894"/>
              <a:gd name="adj3" fmla="val 38683"/>
              <a:gd name="adj4" fmla="val 6798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學習動機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847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223" y="6119336"/>
            <a:ext cx="6246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http://</a:t>
            </a:r>
            <a:r>
              <a:rPr lang="en-US" altLang="zh-TW" sz="1400" dirty="0" smtClean="0"/>
              <a:t>wenshow.nidbox.com/diary/read/7461505</a:t>
            </a:r>
            <a:endParaRPr lang="en-US" altLang="zh-TW" sz="1400" dirty="0"/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216" y="-22289"/>
            <a:ext cx="2904783" cy="70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6239216" cy="1196752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kumimoji="1"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炙乳酪絲變化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-47076" y="1188344"/>
            <a:ext cx="3120320" cy="2825659"/>
            <a:chOff x="-47076" y="1188344"/>
            <a:chExt cx="2926888" cy="2824927"/>
          </a:xfrm>
        </p:grpSpPr>
        <p:pic>
          <p:nvPicPr>
            <p:cNvPr id="17420" name="Picture 12" descr="http://pica.nidbox.net/30/1341906515_334d77ec_3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2" t="33681" r="66631" b="46430"/>
            <a:stretch/>
          </p:blipFill>
          <p:spPr bwMode="auto">
            <a:xfrm>
              <a:off x="-47076" y="1188344"/>
              <a:ext cx="2910828" cy="28249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太陽 5"/>
            <p:cNvSpPr/>
            <p:nvPr/>
          </p:nvSpPr>
          <p:spPr>
            <a:xfrm>
              <a:off x="1871700" y="2924944"/>
              <a:ext cx="1008112" cy="1080120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1</a:t>
              </a:r>
              <a:endParaRPr lang="zh-TW" altLang="en-US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059832" y="4009504"/>
            <a:ext cx="3179384" cy="2840825"/>
            <a:chOff x="2808804" y="4009504"/>
            <a:chExt cx="2903932" cy="2840089"/>
          </a:xfrm>
        </p:grpSpPr>
        <p:pic>
          <p:nvPicPr>
            <p:cNvPr id="11" name="Picture 10" descr="http://pica.nidbox.net/30/1340786269_7ccca77e_3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3" t="61392" r="55088" b="16406"/>
            <a:stretch/>
          </p:blipFill>
          <p:spPr bwMode="auto">
            <a:xfrm>
              <a:off x="2808804" y="4013272"/>
              <a:ext cx="2903932" cy="2836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太陽 23"/>
            <p:cNvSpPr/>
            <p:nvPr/>
          </p:nvSpPr>
          <p:spPr>
            <a:xfrm>
              <a:off x="2866569" y="4009504"/>
              <a:ext cx="1008112" cy="1080120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3</a:t>
              </a:r>
              <a:endParaRPr lang="zh-TW" altLang="en-US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-36512" y="4009504"/>
            <a:ext cx="3123942" cy="2840825"/>
            <a:chOff x="-36512" y="4009504"/>
            <a:chExt cx="2916324" cy="2840089"/>
          </a:xfrm>
        </p:grpSpPr>
        <p:pic>
          <p:nvPicPr>
            <p:cNvPr id="13" name="Picture 10" descr="http://pica.nidbox.net/30/1340786269_7ccca77e_3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50" t="41450" r="45361" b="36696"/>
            <a:stretch/>
          </p:blipFill>
          <p:spPr bwMode="auto">
            <a:xfrm>
              <a:off x="-36512" y="4014005"/>
              <a:ext cx="2903081" cy="28355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太陽 24"/>
            <p:cNvSpPr/>
            <p:nvPr/>
          </p:nvSpPr>
          <p:spPr>
            <a:xfrm>
              <a:off x="1871700" y="4009504"/>
              <a:ext cx="1008112" cy="1080120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4</a:t>
              </a:r>
              <a:endParaRPr lang="zh-TW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056122" y="1188346"/>
            <a:ext cx="3251723" cy="2825660"/>
            <a:chOff x="2863752" y="1188345"/>
            <a:chExt cx="2903932" cy="2824928"/>
          </a:xfrm>
        </p:grpSpPr>
        <p:pic>
          <p:nvPicPr>
            <p:cNvPr id="17416" name="Picture 8" descr="http://pica.nidbox.net/30/1341906519_dccc1d4b_3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7" t="27660" r="42200" b="45597"/>
            <a:stretch/>
          </p:blipFill>
          <p:spPr bwMode="auto">
            <a:xfrm>
              <a:off x="2863752" y="1188345"/>
              <a:ext cx="2903932" cy="28249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太陽 25"/>
            <p:cNvSpPr/>
            <p:nvPr/>
          </p:nvSpPr>
          <p:spPr>
            <a:xfrm>
              <a:off x="2879812" y="2929384"/>
              <a:ext cx="1008112" cy="1080120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sp>
        <p:nvSpPr>
          <p:cNvPr id="18" name="書卷 (垂直) 17"/>
          <p:cNvSpPr/>
          <p:nvPr/>
        </p:nvSpPr>
        <p:spPr>
          <a:xfrm>
            <a:off x="5724128" y="188640"/>
            <a:ext cx="3657674" cy="6669360"/>
          </a:xfrm>
          <a:prstGeom prst="verticalScroll">
            <a:avLst/>
          </a:prstGeom>
          <a:solidFill>
            <a:srgbClr val="00FA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~</a:t>
            </a:r>
            <a:r>
              <a:rPr lang="zh-TW" altLang="en-US" dirty="0" smtClean="0">
                <a:solidFill>
                  <a:schemeClr val="tx1"/>
                </a:solidFill>
              </a:rPr>
              <a:t>環保教育</a:t>
            </a:r>
            <a:r>
              <a:rPr lang="en-US" altLang="zh-TW" dirty="0" smtClean="0">
                <a:solidFill>
                  <a:schemeClr val="tx1"/>
                </a:solidFill>
              </a:rPr>
              <a:t>~</a:t>
            </a: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請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4000" dirty="0">
                <a:solidFill>
                  <a:schemeClr val="tx1"/>
                </a:solidFill>
              </a:rPr>
              <a:t>第</a:t>
            </a:r>
            <a:r>
              <a:rPr lang="en-US" altLang="zh-TW" sz="4000" dirty="0">
                <a:solidFill>
                  <a:schemeClr val="tx1"/>
                </a:solidFill>
              </a:rPr>
              <a:t>2</a:t>
            </a:r>
            <a:r>
              <a:rPr lang="zh-TW" altLang="en-US" sz="4000" dirty="0" smtClean="0">
                <a:solidFill>
                  <a:schemeClr val="tx1"/>
                </a:solidFill>
              </a:rPr>
              <a:t>次使用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小紙杯</a:t>
            </a:r>
            <a:r>
              <a:rPr lang="en-US" altLang="zh-TW" sz="3200" dirty="0" smtClean="0">
                <a:solidFill>
                  <a:schemeClr val="tx1"/>
                </a:solidFill>
              </a:rPr>
              <a:t>+</a:t>
            </a:r>
            <a:r>
              <a:rPr lang="zh-TW" altLang="en-US" sz="3200" dirty="0" smtClean="0">
                <a:solidFill>
                  <a:schemeClr val="tx1"/>
                </a:solidFill>
              </a:rPr>
              <a:t>竹籤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ctr"/>
            <a:endParaRPr lang="en-US" altLang="zh-TW" sz="40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分享品嚐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algn="ctr"/>
            <a:endParaRPr lang="en-US" altLang="zh-TW" sz="40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體驗成果</a:t>
            </a:r>
            <a:endParaRPr lang="en-US" altLang="zh-TW" sz="4000" dirty="0" smtClean="0">
              <a:solidFill>
                <a:schemeClr val="tx1"/>
              </a:solidFill>
            </a:endParaRPr>
          </a:p>
        </p:txBody>
      </p:sp>
      <p:sp>
        <p:nvSpPr>
          <p:cNvPr id="33" name="向右箭號圖說文字 32"/>
          <p:cNvSpPr/>
          <p:nvPr/>
        </p:nvSpPr>
        <p:spPr>
          <a:xfrm>
            <a:off x="-10852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炙醬麵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食</a:t>
            </a:r>
          </a:p>
        </p:txBody>
      </p:sp>
    </p:spTree>
    <p:extLst>
      <p:ext uri="{BB962C8B-B14F-4D97-AF65-F5344CB8AC3E}">
        <p14:creationId xmlns:p14="http://schemas.microsoft.com/office/powerpoint/2010/main" val="2324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862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b="1" dirty="0" smtClean="0"/>
              <a:t>腦力激盪</a:t>
            </a:r>
            <a:r>
              <a:rPr lang="en-US" altLang="zh-TW" b="1" dirty="0" smtClean="0"/>
              <a:t>--</a:t>
            </a:r>
            <a:r>
              <a:rPr lang="zh-TW" altLang="en-US" b="1" dirty="0" smtClean="0"/>
              <a:t>南瓜創意料理 </a:t>
            </a:r>
            <a:endParaRPr lang="en-US" altLang="zh-TW" dirty="0" smtClean="0"/>
          </a:p>
        </p:txBody>
      </p:sp>
      <p:sp>
        <p:nvSpPr>
          <p:cNvPr id="6" name="向右箭號圖說文字 5"/>
          <p:cNvSpPr/>
          <p:nvPr/>
        </p:nvSpPr>
        <p:spPr>
          <a:xfrm>
            <a:off x="-81061" y="49442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瓜</a:t>
            </a:r>
            <a:r>
              <a:rPr lang="zh-TW" altLang="zh-TW" sz="2000" b="1" dirty="0" smtClean="0"/>
              <a:t>瓜</a:t>
            </a:r>
            <a:r>
              <a:rPr lang="zh-TW" altLang="en-US" sz="2000" b="1" dirty="0" smtClean="0"/>
              <a:t>樂</a:t>
            </a:r>
            <a:endParaRPr lang="en-US" altLang="zh-TW" sz="2000" b="1" dirty="0" smtClean="0"/>
          </a:p>
          <a:p>
            <a:pPr algn="ctr"/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dirty="0"/>
              <a:t>https://www.google.com.tw/</a:t>
            </a:r>
            <a:r>
              <a:rPr lang="en-US" altLang="zh-TW" sz="1000" dirty="0" err="1"/>
              <a:t>search?sourceid</a:t>
            </a:r>
            <a:r>
              <a:rPr lang="en-US" altLang="zh-TW" sz="1000" dirty="0"/>
              <a:t>=</a:t>
            </a:r>
            <a:r>
              <a:rPr lang="en-US" altLang="zh-TW" sz="1000" dirty="0" err="1"/>
              <a:t>navclient&amp;aq</a:t>
            </a:r>
            <a:r>
              <a:rPr lang="en-US" altLang="zh-TW" sz="1000" dirty="0"/>
              <a:t>=&amp;</a:t>
            </a:r>
            <a:r>
              <a:rPr lang="en-US" altLang="zh-TW" sz="1000" dirty="0" err="1"/>
              <a:t>oq</a:t>
            </a:r>
            <a:r>
              <a:rPr lang="en-US" altLang="zh-TW" sz="1000" dirty="0"/>
              <a:t>=&amp;hl=</a:t>
            </a:r>
            <a:r>
              <a:rPr lang="en-US" altLang="zh-TW" sz="1000" dirty="0" err="1"/>
              <a:t>zh-TW&amp;ie</a:t>
            </a:r>
            <a:r>
              <a:rPr lang="en-US" altLang="zh-TW" sz="1000" dirty="0"/>
              <a:t>=UTF-8&amp;rlz=1T4PLXB_zh-TWTW697TW697&amp;q=%e5%8d%97%e7%93%9c%e6%96%99%e7%90%86&amp;gs_l=hp..1.0i131l3j0j0i131j41.0.0.0.13127...........0.oLBF0pwEbm0#spf=1</a:t>
            </a:r>
            <a:endParaRPr lang="zh-TW" altLang="en-US" sz="1000" dirty="0"/>
          </a:p>
        </p:txBody>
      </p:sp>
      <p:sp>
        <p:nvSpPr>
          <p:cNvPr id="8" name="矩形 7"/>
          <p:cNvSpPr/>
          <p:nvPr/>
        </p:nvSpPr>
        <p:spPr>
          <a:xfrm>
            <a:off x="2051720" y="1217860"/>
            <a:ext cx="7092280" cy="296321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七角星形 8"/>
          <p:cNvSpPr/>
          <p:nvPr/>
        </p:nvSpPr>
        <p:spPr>
          <a:xfrm>
            <a:off x="-81062" y="1193874"/>
            <a:ext cx="2132781" cy="1399338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南瓜濃湯</a:t>
            </a:r>
            <a:endParaRPr lang="en-US" altLang="zh-TW" dirty="0" smtClean="0"/>
          </a:p>
          <a:p>
            <a:pPr algn="ctr"/>
            <a:r>
              <a:rPr lang="zh-TW" altLang="en-US" dirty="0"/>
              <a:t>拉</a:t>
            </a:r>
            <a:r>
              <a:rPr lang="zh-TW" altLang="en-US" dirty="0" smtClean="0"/>
              <a:t>愛花</a:t>
            </a:r>
            <a:endParaRPr lang="zh-TW" altLang="en-US" dirty="0"/>
          </a:p>
        </p:txBody>
      </p:sp>
      <p:sp>
        <p:nvSpPr>
          <p:cNvPr id="10" name="七角星形 9"/>
          <p:cNvSpPr/>
          <p:nvPr/>
        </p:nvSpPr>
        <p:spPr>
          <a:xfrm>
            <a:off x="-81061" y="2705199"/>
            <a:ext cx="2132781" cy="1399338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南瓜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小</a:t>
            </a:r>
            <a:r>
              <a:rPr lang="en-US" altLang="zh-TW" dirty="0" smtClean="0"/>
              <a:t>PIZZA</a:t>
            </a:r>
            <a:endParaRPr lang="zh-TW" altLang="en-US" dirty="0"/>
          </a:p>
        </p:txBody>
      </p:sp>
      <p:sp>
        <p:nvSpPr>
          <p:cNvPr id="11" name="七角星形 10"/>
          <p:cNvSpPr/>
          <p:nvPr/>
        </p:nvSpPr>
        <p:spPr>
          <a:xfrm>
            <a:off x="71338" y="4256937"/>
            <a:ext cx="2132781" cy="1399338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烤奶油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椒鹽南瓜</a:t>
            </a:r>
            <a:endParaRPr lang="zh-TW" altLang="en-US" dirty="0"/>
          </a:p>
        </p:txBody>
      </p:sp>
      <p:sp>
        <p:nvSpPr>
          <p:cNvPr id="13" name="七角星形 12"/>
          <p:cNvSpPr/>
          <p:nvPr/>
        </p:nvSpPr>
        <p:spPr>
          <a:xfrm>
            <a:off x="2439219" y="4271199"/>
            <a:ext cx="2132781" cy="1399338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南瓜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炒米粉</a:t>
            </a:r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820667" y="4286032"/>
            <a:ext cx="4323333" cy="1399338"/>
            <a:chOff x="4820667" y="4286032"/>
            <a:chExt cx="4323333" cy="1399338"/>
          </a:xfrm>
        </p:grpSpPr>
        <p:sp>
          <p:nvSpPr>
            <p:cNvPr id="14" name="七角星形 13"/>
            <p:cNvSpPr/>
            <p:nvPr/>
          </p:nvSpPr>
          <p:spPr>
            <a:xfrm>
              <a:off x="4820667" y="4286032"/>
              <a:ext cx="2132781" cy="1399338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南瓜</a:t>
              </a:r>
              <a:endParaRPr lang="en-US" altLang="zh-TW" dirty="0" smtClean="0"/>
            </a:p>
            <a:p>
              <a:pPr algn="ctr"/>
              <a:r>
                <a:rPr lang="zh-TW" altLang="en-US" dirty="0"/>
                <a:t>？？？</a:t>
              </a:r>
            </a:p>
          </p:txBody>
        </p:sp>
        <p:sp>
          <p:nvSpPr>
            <p:cNvPr id="15" name="七角星形 14"/>
            <p:cNvSpPr/>
            <p:nvPr/>
          </p:nvSpPr>
          <p:spPr>
            <a:xfrm>
              <a:off x="7011219" y="4286032"/>
              <a:ext cx="2132781" cy="1399338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南瓜</a:t>
              </a:r>
              <a:endParaRPr lang="en-US" altLang="zh-TW" dirty="0" smtClean="0"/>
            </a:p>
            <a:p>
              <a:pPr algn="ctr"/>
              <a:r>
                <a:rPr lang="zh-TW" altLang="en-US" dirty="0"/>
                <a:t>？？？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1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862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種瓜得瓜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sp>
        <p:nvSpPr>
          <p:cNvPr id="6" name="向右箭號圖說文字 5"/>
          <p:cNvSpPr/>
          <p:nvPr/>
        </p:nvSpPr>
        <p:spPr>
          <a:xfrm>
            <a:off x="-81061" y="49442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瓜</a:t>
            </a:r>
            <a:r>
              <a:rPr lang="zh-TW" altLang="zh-TW" sz="2000" b="1" dirty="0"/>
              <a:t>瓜</a:t>
            </a:r>
            <a:r>
              <a:rPr lang="zh-TW" altLang="en-US" sz="2000" b="1" dirty="0"/>
              <a:t>樂</a:t>
            </a:r>
            <a:endParaRPr lang="en-US" altLang="zh-TW" sz="2000" b="1" dirty="0"/>
          </a:p>
          <a:p>
            <a:pPr algn="ctr"/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  <p:sp>
        <p:nvSpPr>
          <p:cNvPr id="2" name="矩形 1"/>
          <p:cNvSpPr/>
          <p:nvPr/>
        </p:nvSpPr>
        <p:spPr>
          <a:xfrm>
            <a:off x="6144270" y="4005064"/>
            <a:ext cx="2808312" cy="230425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7504" y="4005064"/>
            <a:ext cx="2808312" cy="230425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132807" y="1412776"/>
            <a:ext cx="2808312" cy="230425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7504" y="1412776"/>
            <a:ext cx="2808312" cy="230425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157441" y="1412776"/>
            <a:ext cx="2808312" cy="230425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D:\亮點講堂--信義國中\食農教育-信義國中亮點-體驗講義--照片\P_20170416_2016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93" y="1628800"/>
            <a:ext cx="387652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3131840" y="4005064"/>
            <a:ext cx="2808312" cy="230425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5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862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嗆</a:t>
            </a:r>
            <a:r>
              <a:rPr lang="zh-TW" altLang="en-US" b="1" dirty="0"/>
              <a:t>蒜</a:t>
            </a:r>
            <a:r>
              <a:rPr lang="zh-TW" altLang="en-US" b="1" dirty="0" smtClean="0"/>
              <a:t>青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sp>
        <p:nvSpPr>
          <p:cNvPr id="6" name="向右箭號圖說文字 5"/>
          <p:cNvSpPr/>
          <p:nvPr/>
        </p:nvSpPr>
        <p:spPr>
          <a:xfrm>
            <a:off x="-81061" y="49442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千蒜萬</a:t>
            </a:r>
            <a:r>
              <a:rPr lang="zh-TW" altLang="en-US" sz="2000" b="1" dirty="0" smtClean="0"/>
              <a:t>蒜</a:t>
            </a:r>
            <a:endParaRPr lang="en-US" altLang="zh-TW" sz="2000" b="1" dirty="0" smtClean="0"/>
          </a:p>
          <a:p>
            <a:pPr algn="ctr"/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/>
              <a:t>農</a:t>
            </a:r>
          </a:p>
        </p:txBody>
      </p:sp>
      <p:sp>
        <p:nvSpPr>
          <p:cNvPr id="2" name="矩形 1"/>
          <p:cNvSpPr/>
          <p:nvPr/>
        </p:nvSpPr>
        <p:spPr>
          <a:xfrm>
            <a:off x="6144270" y="4005064"/>
            <a:ext cx="2808312" cy="230425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7504" y="3980656"/>
            <a:ext cx="2952328" cy="2544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/>
              <a:t>風土適應：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大蒜喜冷涼，不耐暑熱，發芽以</a:t>
            </a:r>
            <a:r>
              <a:rPr lang="en-US" altLang="zh-TW" dirty="0"/>
              <a:t>20℃</a:t>
            </a:r>
            <a:r>
              <a:rPr lang="zh-TW" altLang="en-US" dirty="0"/>
              <a:t>最佳，生育適溫為</a:t>
            </a:r>
            <a:r>
              <a:rPr lang="en-US" altLang="zh-TW" dirty="0"/>
              <a:t>18℃-20℃</a:t>
            </a:r>
            <a:r>
              <a:rPr lang="zh-TW" altLang="en-US" dirty="0"/>
              <a:t>，高於</a:t>
            </a:r>
            <a:r>
              <a:rPr lang="en-US" altLang="zh-TW" dirty="0"/>
              <a:t>25℃</a:t>
            </a:r>
            <a:r>
              <a:rPr lang="zh-TW" altLang="en-US" dirty="0"/>
              <a:t>以上則生育不良，土壤以土質肥沃排水良好</a:t>
            </a:r>
            <a:r>
              <a:rPr lang="en-US" altLang="zh-TW" dirty="0"/>
              <a:t>PH5.6-6.0</a:t>
            </a:r>
            <a:r>
              <a:rPr lang="zh-TW" altLang="en-US" dirty="0"/>
              <a:t>之砂質壤土或黏質壤土為宜</a:t>
            </a:r>
          </a:p>
          <a:p>
            <a:pPr algn="ctr"/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132807" y="1412776"/>
            <a:ext cx="2808312" cy="2304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/>
              <a:t>種植時期：</a:t>
            </a:r>
            <a:br>
              <a:rPr lang="zh-TW" altLang="en-US" sz="2800" b="1" dirty="0"/>
            </a:br>
            <a:r>
              <a:rPr lang="zh-TW" altLang="en-US" dirty="0"/>
              <a:t>本省大蒜栽植最適期，中北部為</a:t>
            </a:r>
            <a:r>
              <a:rPr lang="en-US" altLang="zh-TW" dirty="0"/>
              <a:t>9</a:t>
            </a:r>
            <a:r>
              <a:rPr lang="zh-TW" altLang="en-US" dirty="0"/>
              <a:t>月下旬</a:t>
            </a:r>
            <a:r>
              <a:rPr lang="en-US" altLang="zh-TW" dirty="0"/>
              <a:t>~11</a:t>
            </a:r>
            <a:r>
              <a:rPr lang="zh-TW" altLang="en-US" dirty="0"/>
              <a:t>月下旬，</a:t>
            </a:r>
            <a:r>
              <a:rPr lang="zh-TW" altLang="en-US" dirty="0" smtClean="0"/>
              <a:t>南部</a:t>
            </a:r>
            <a:r>
              <a:rPr lang="en-US" altLang="zh-TW" dirty="0" smtClean="0"/>
              <a:t>10</a:t>
            </a:r>
            <a:r>
              <a:rPr lang="zh-TW" altLang="en-US" dirty="0"/>
              <a:t>月上旬</a:t>
            </a:r>
            <a:r>
              <a:rPr lang="en-US" altLang="zh-TW" dirty="0"/>
              <a:t>~11</a:t>
            </a:r>
            <a:r>
              <a:rPr lang="zh-TW" altLang="en-US" dirty="0"/>
              <a:t>月下旬，高冷地夏季可種植青蒜供夏季蔬菜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131840" y="4005064"/>
            <a:ext cx="2808312" cy="25202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/>
              <a:t>學生學習：</a:t>
            </a:r>
            <a:endParaRPr lang="en-US" altLang="zh-TW" sz="2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9</a:t>
            </a:r>
            <a:r>
              <a:rPr lang="zh-TW" altLang="en-US" dirty="0" smtClean="0"/>
              <a:t>月初</a:t>
            </a:r>
            <a:r>
              <a:rPr lang="en-US" altLang="zh-TW" dirty="0" smtClean="0"/>
              <a:t>-</a:t>
            </a:r>
            <a:r>
              <a:rPr lang="zh-TW" altLang="en-US" dirty="0" smtClean="0"/>
              <a:t>規劃課程</a:t>
            </a:r>
            <a:r>
              <a:rPr lang="en-US" altLang="zh-TW" dirty="0" smtClean="0"/>
              <a:t>+</a:t>
            </a:r>
            <a:r>
              <a:rPr lang="zh-TW" altLang="en-US" dirty="0" smtClean="0"/>
              <a:t>育苗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9</a:t>
            </a:r>
            <a:r>
              <a:rPr lang="zh-TW" altLang="en-US" dirty="0" smtClean="0"/>
              <a:t>月中</a:t>
            </a:r>
            <a:r>
              <a:rPr lang="en-US" altLang="zh-TW" dirty="0" smtClean="0"/>
              <a:t>-</a:t>
            </a:r>
            <a:r>
              <a:rPr lang="zh-TW" altLang="en-US" dirty="0" smtClean="0"/>
              <a:t>教</a:t>
            </a:r>
            <a:r>
              <a:rPr lang="zh-TW" altLang="en-US" dirty="0"/>
              <a:t>學生</a:t>
            </a:r>
            <a:r>
              <a:rPr lang="zh-TW" altLang="en-US" dirty="0" smtClean="0"/>
              <a:t>認識大蒜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9</a:t>
            </a:r>
            <a:r>
              <a:rPr lang="zh-TW" altLang="en-US" dirty="0" smtClean="0"/>
              <a:t>月下</a:t>
            </a:r>
            <a:r>
              <a:rPr lang="en-US" altLang="zh-TW" dirty="0" smtClean="0"/>
              <a:t>-</a:t>
            </a:r>
            <a:r>
              <a:rPr lang="zh-TW" altLang="en-US" dirty="0" smtClean="0"/>
              <a:t>帶</a:t>
            </a:r>
            <a:r>
              <a:rPr lang="zh-TW" altLang="en-US" dirty="0"/>
              <a:t>學生整地</a:t>
            </a:r>
            <a:r>
              <a:rPr lang="zh-TW" altLang="en-US" dirty="0" smtClean="0"/>
              <a:t>種蒜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10</a:t>
            </a:r>
            <a:r>
              <a:rPr lang="zh-TW" altLang="en-US" dirty="0" smtClean="0"/>
              <a:t>月初</a:t>
            </a:r>
            <a:r>
              <a:rPr lang="en-US" altLang="zh-TW" dirty="0" smtClean="0"/>
              <a:t>-</a:t>
            </a:r>
            <a:r>
              <a:rPr lang="zh-TW" altLang="en-US" dirty="0" smtClean="0"/>
              <a:t>觀察蒜生長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10~03</a:t>
            </a:r>
            <a:r>
              <a:rPr lang="zh-TW" altLang="en-US" dirty="0" smtClean="0"/>
              <a:t>月體驗吃蒜青。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/>
              <a:t>3~4</a:t>
            </a:r>
            <a:r>
              <a:rPr lang="zh-TW" altLang="en-US" dirty="0"/>
              <a:t>月</a:t>
            </a:r>
            <a:r>
              <a:rPr lang="zh-TW" altLang="en-US" dirty="0" smtClean="0"/>
              <a:t>蒜結球。</a:t>
            </a:r>
            <a:r>
              <a:rPr lang="zh-TW" altLang="en-US" dirty="0"/>
              <a:t>結</a:t>
            </a:r>
            <a:r>
              <a:rPr lang="zh-TW" altLang="en-US" dirty="0" smtClean="0"/>
              <a:t>球氣候需要</a:t>
            </a:r>
            <a:r>
              <a:rPr lang="zh-TW" altLang="en-US" dirty="0"/>
              <a:t>長日照和溫</a:t>
            </a:r>
            <a:r>
              <a:rPr lang="zh-TW" altLang="en-US" dirty="0" smtClean="0"/>
              <a:t>涼。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157441" y="1412776"/>
            <a:ext cx="2808312" cy="230425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52660" y="1484784"/>
            <a:ext cx="276315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/>
              <a:t>蒜</a:t>
            </a:r>
            <a:r>
              <a:rPr lang="en-US" altLang="zh-TW" sz="2800" b="1" dirty="0" smtClean="0"/>
              <a:t>~</a:t>
            </a:r>
            <a:r>
              <a:rPr lang="zh-TW" altLang="en-US" sz="2800" b="1" dirty="0" smtClean="0"/>
              <a:t>為何</a:t>
            </a:r>
            <a:r>
              <a:rPr lang="en-US" altLang="zh-TW" sz="2800" b="1" dirty="0" smtClean="0"/>
              <a:t>~</a:t>
            </a:r>
            <a:r>
              <a:rPr lang="zh-TW" altLang="en-US" sz="2800" b="1" dirty="0" smtClean="0"/>
              <a:t>嗆？</a:t>
            </a:r>
            <a:endParaRPr lang="en-US" altLang="zh-TW" sz="2800" b="1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/>
              <a:t>好端端時它不嗆</a:t>
            </a:r>
            <a:r>
              <a:rPr lang="en-US" altLang="zh-TW" dirty="0" smtClean="0"/>
              <a:t>~</a:t>
            </a:r>
            <a:r>
              <a:rPr lang="zh-TW" altLang="en-US" dirty="0" smtClean="0"/>
              <a:t>擬人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/>
              <a:t>蒜氨酸</a:t>
            </a:r>
            <a:r>
              <a:rPr lang="zh-TW" altLang="en-US" dirty="0"/>
              <a:t>在</a:t>
            </a:r>
            <a:r>
              <a:rPr lang="zh-TW" altLang="en-US" dirty="0" smtClean="0"/>
              <a:t>細胞質無味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/>
              <a:t>細胞破壞</a:t>
            </a:r>
            <a:r>
              <a:rPr lang="en-US" altLang="zh-TW" dirty="0" smtClean="0"/>
              <a:t>(</a:t>
            </a:r>
            <a:r>
              <a:rPr lang="zh-TW" altLang="en-US" dirty="0" smtClean="0"/>
              <a:t>拍、切、咬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       氧氣</a:t>
            </a:r>
            <a:r>
              <a:rPr lang="en-US" altLang="zh-TW" dirty="0" smtClean="0"/>
              <a:t>+</a:t>
            </a:r>
            <a:r>
              <a:rPr lang="zh-TW" altLang="en-US" dirty="0" smtClean="0"/>
              <a:t>蒜氨酸酵素結合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   產生蒜素</a:t>
            </a:r>
            <a:r>
              <a:rPr lang="en-US" altLang="zh-TW" dirty="0" smtClean="0"/>
              <a:t>(</a:t>
            </a:r>
            <a:r>
              <a:rPr lang="zh-TW" altLang="en-US" dirty="0"/>
              <a:t>嗆</a:t>
            </a:r>
            <a:r>
              <a:rPr lang="zh-TW" altLang="en-US" dirty="0" smtClean="0"/>
              <a:t>辣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蒜素：抗菌、保健、、</a:t>
            </a:r>
            <a:endParaRPr lang="en-US" altLang="zh-TW" dirty="0" smtClean="0"/>
          </a:p>
          <a:p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333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6012" y="1570782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紅蔥頭、洋蔥、韭菜、大蒜、薑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4348" y="2866182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甘蔗、芋頭、南瓜、茄子、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54348" y="422108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番茄、草莓、桑葚、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35720" y="5517232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地瓜葉、角菜、紅鳳菜、活力菜、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42862"/>
            <a:ext cx="9144000" cy="14419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 smtClean="0"/>
              <a:t>         </a:t>
            </a:r>
            <a:r>
              <a:rPr lang="zh-TW" altLang="en-US" dirty="0" smtClean="0"/>
              <a:t>食</a:t>
            </a:r>
            <a:r>
              <a:rPr lang="zh-TW" altLang="en-US" dirty="0"/>
              <a:t>農</a:t>
            </a:r>
            <a:r>
              <a:rPr lang="zh-TW" altLang="en-US" dirty="0" smtClean="0"/>
              <a:t>教學</a:t>
            </a:r>
            <a:r>
              <a:rPr lang="en-US" altLang="zh-TW" dirty="0" smtClean="0"/>
              <a:t>~~</a:t>
            </a:r>
            <a:r>
              <a:rPr lang="zh-TW" altLang="en-US" dirty="0" smtClean="0"/>
              <a:t>優秀</a:t>
            </a:r>
            <a:r>
              <a:rPr lang="zh-TW" altLang="en-US" b="1" dirty="0" smtClean="0"/>
              <a:t>選拔</a:t>
            </a:r>
            <a:endParaRPr lang="en-US" altLang="zh-TW" b="1" dirty="0" smtClean="0"/>
          </a:p>
          <a:p>
            <a:r>
              <a:rPr lang="en-US" altLang="zh-TW" sz="2000" b="1" dirty="0" smtClean="0"/>
              <a:t>~~</a:t>
            </a:r>
            <a:r>
              <a:rPr lang="zh-TW" altLang="en-US" sz="2000" b="1" dirty="0" smtClean="0"/>
              <a:t>蟲鳥不吃、 乾溼不忌、四季常常春、 、、</a:t>
            </a:r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10746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862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收成的喜悅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sp>
        <p:nvSpPr>
          <p:cNvPr id="2" name="矩形 1"/>
          <p:cNvSpPr/>
          <p:nvPr/>
        </p:nvSpPr>
        <p:spPr>
          <a:xfrm>
            <a:off x="6128742" y="4005064"/>
            <a:ext cx="2808312" cy="230425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7504" y="4005064"/>
            <a:ext cx="2808312" cy="230425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132807" y="1412776"/>
            <a:ext cx="2808312" cy="230425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141442" y="1412776"/>
            <a:ext cx="2808312" cy="230425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7504" y="1412776"/>
            <a:ext cx="2808312" cy="230425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54139" y="4005064"/>
            <a:ext cx="2808312" cy="2304256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8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862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收成的喜悅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sp>
        <p:nvSpPr>
          <p:cNvPr id="9" name="矩形 8"/>
          <p:cNvSpPr/>
          <p:nvPr/>
        </p:nvSpPr>
        <p:spPr>
          <a:xfrm>
            <a:off x="107504" y="1412776"/>
            <a:ext cx="2808312" cy="489654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132807" y="1412776"/>
            <a:ext cx="2808312" cy="489654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157441" y="1412776"/>
            <a:ext cx="2808312" cy="489654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1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收成的喜悅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sp>
        <p:nvSpPr>
          <p:cNvPr id="9" name="矩形 8"/>
          <p:cNvSpPr/>
          <p:nvPr/>
        </p:nvSpPr>
        <p:spPr>
          <a:xfrm>
            <a:off x="-27260" y="0"/>
            <a:ext cx="2295004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D:\亮點講堂--信義國中\食農教育-信義國中亮點-體驗講義--照片\洋蔥籽苗換盆105091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7662"/>
            <a:ext cx="5184576" cy="49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亮點講堂--信義國中\食農教育-信義國中亮點-體驗講義--照片\洋蔥籽苗換盆105091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10" y="1124744"/>
            <a:ext cx="6900680" cy="4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31" y="3259931"/>
            <a:ext cx="6396569" cy="35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亮點講堂--信義國中\食農教育-信義國中亮點-體驗講義--照片\洋蔥1060405b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6900680" cy="36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     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收成的喜悅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334"/>
            <a:ext cx="9144000" cy="571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442"/>
            <a:ext cx="9144000" cy="34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442"/>
            <a:ext cx="5886654" cy="576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0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分享</a:t>
            </a:r>
            <a:r>
              <a:rPr lang="en-US" altLang="zh-TW" b="1" dirty="0" smtClean="0"/>
              <a:t>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334"/>
            <a:ext cx="9144000" cy="571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442"/>
            <a:ext cx="9144000" cy="34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442"/>
            <a:ext cx="5886654" cy="576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3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"/>
            <a:ext cx="9144000" cy="685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888652" y="-496"/>
            <a:ext cx="82296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     心動</a:t>
            </a:r>
            <a:r>
              <a:rPr lang="en-US" altLang="zh-TW" dirty="0"/>
              <a:t>+</a:t>
            </a:r>
            <a:r>
              <a:rPr lang="zh-TW" altLang="en-US" dirty="0"/>
              <a:t>身動</a:t>
            </a:r>
            <a:r>
              <a:rPr lang="en-US" altLang="zh-TW" dirty="0"/>
              <a:t>~~</a:t>
            </a:r>
            <a:r>
              <a:rPr lang="zh-TW" altLang="en-US" dirty="0"/>
              <a:t>支持健康運動 </a:t>
            </a:r>
          </a:p>
        </p:txBody>
      </p:sp>
      <p:sp>
        <p:nvSpPr>
          <p:cNvPr id="14" name="向右箭號圖說文字 13"/>
          <p:cNvSpPr/>
          <p:nvPr/>
        </p:nvSpPr>
        <p:spPr>
          <a:xfrm>
            <a:off x="0" y="35446"/>
            <a:ext cx="1907704" cy="1089298"/>
          </a:xfrm>
          <a:prstGeom prst="rightArrowCallout">
            <a:avLst>
              <a:gd name="adj1" fmla="val 49631"/>
              <a:gd name="adj2" fmla="val 45894"/>
              <a:gd name="adj3" fmla="val 38683"/>
              <a:gd name="adj4" fmla="val 6798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學習動機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464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</a:t>
            </a:r>
            <a:r>
              <a:rPr lang="en-US" altLang="zh-TW" b="1" dirty="0" smtClean="0"/>
              <a:t>~~</a:t>
            </a:r>
            <a:r>
              <a:rPr lang="zh-TW" altLang="en-US" b="1" dirty="0"/>
              <a:t>菜</a:t>
            </a:r>
            <a:r>
              <a:rPr lang="zh-TW" altLang="en-US" b="1" dirty="0" smtClean="0"/>
              <a:t>苗 分享</a:t>
            </a:r>
            <a:r>
              <a:rPr lang="en-US" altLang="zh-TW" b="1" dirty="0" smtClean="0"/>
              <a:t>1~~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grpSp>
        <p:nvGrpSpPr>
          <p:cNvPr id="4" name="群組 3"/>
          <p:cNvGrpSpPr/>
          <p:nvPr/>
        </p:nvGrpSpPr>
        <p:grpSpPr>
          <a:xfrm>
            <a:off x="251520" y="1268760"/>
            <a:ext cx="8640960" cy="2664296"/>
            <a:chOff x="251520" y="1268760"/>
            <a:chExt cx="8640960" cy="2664296"/>
          </a:xfrm>
        </p:grpSpPr>
        <p:sp>
          <p:nvSpPr>
            <p:cNvPr id="2" name="書卷 (水平) 1"/>
            <p:cNvSpPr/>
            <p:nvPr/>
          </p:nvSpPr>
          <p:spPr>
            <a:xfrm>
              <a:off x="251520" y="1268760"/>
              <a:ext cx="4032448" cy="2664296"/>
            </a:xfrm>
            <a:prstGeom prst="horizontalScroll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洋蔥苗</a:t>
              </a:r>
              <a:endPara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書卷 (水平) 7"/>
            <p:cNvSpPr/>
            <p:nvPr/>
          </p:nvSpPr>
          <p:spPr>
            <a:xfrm>
              <a:off x="4572000" y="1268760"/>
              <a:ext cx="4320480" cy="2664296"/>
            </a:xfrm>
            <a:prstGeom prst="horizontalScroll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spc="-15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紅蔥頭苗</a:t>
              </a:r>
            </a:p>
            <a:p>
              <a:pPr algn="ctr"/>
              <a:endParaRPr lang="zh-TW" altLang="en-US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51520" y="4189512"/>
            <a:ext cx="8640960" cy="2664296"/>
            <a:chOff x="251520" y="1268760"/>
            <a:chExt cx="8640960" cy="2664296"/>
          </a:xfrm>
        </p:grpSpPr>
        <p:sp>
          <p:nvSpPr>
            <p:cNvPr id="11" name="書卷 (水平) 10"/>
            <p:cNvSpPr/>
            <p:nvPr/>
          </p:nvSpPr>
          <p:spPr>
            <a:xfrm>
              <a:off x="251520" y="1268760"/>
              <a:ext cx="4032448" cy="2664296"/>
            </a:xfrm>
            <a:prstGeom prst="horizontalScroll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彩椒苗</a:t>
              </a:r>
            </a:p>
            <a:p>
              <a:pPr algn="ctr"/>
              <a:endParaRPr lang="zh-TW" altLang="en-US" dirty="0"/>
            </a:p>
          </p:txBody>
        </p:sp>
        <p:sp>
          <p:nvSpPr>
            <p:cNvPr id="12" name="書卷 (水平) 11"/>
            <p:cNvSpPr/>
            <p:nvPr/>
          </p:nvSpPr>
          <p:spPr>
            <a:xfrm>
              <a:off x="4572000" y="1268760"/>
              <a:ext cx="4320480" cy="2664296"/>
            </a:xfrm>
            <a:prstGeom prst="horizontalScroll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spc="-15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空心菜苗</a:t>
              </a:r>
            </a:p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54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</a:t>
            </a:r>
            <a:r>
              <a:rPr lang="en-US" altLang="zh-TW" b="1" dirty="0" smtClean="0"/>
              <a:t>~~</a:t>
            </a:r>
            <a:r>
              <a:rPr lang="zh-TW" altLang="en-US" b="1" dirty="0"/>
              <a:t>菜</a:t>
            </a:r>
            <a:r>
              <a:rPr lang="zh-TW" altLang="en-US" b="1" dirty="0" smtClean="0"/>
              <a:t>苗 分享</a:t>
            </a:r>
            <a:r>
              <a:rPr lang="en-US" altLang="zh-TW" b="1" dirty="0" smtClean="0"/>
              <a:t>2~~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grpSp>
        <p:nvGrpSpPr>
          <p:cNvPr id="4" name="群組 3"/>
          <p:cNvGrpSpPr/>
          <p:nvPr/>
        </p:nvGrpSpPr>
        <p:grpSpPr>
          <a:xfrm>
            <a:off x="107504" y="1268760"/>
            <a:ext cx="9036496" cy="2664296"/>
            <a:chOff x="107504" y="1268760"/>
            <a:chExt cx="9036496" cy="2664296"/>
          </a:xfrm>
        </p:grpSpPr>
        <p:sp>
          <p:nvSpPr>
            <p:cNvPr id="2" name="書卷 (水平) 1"/>
            <p:cNvSpPr/>
            <p:nvPr/>
          </p:nvSpPr>
          <p:spPr>
            <a:xfrm>
              <a:off x="107504" y="1268760"/>
              <a:ext cx="4032448" cy="2664296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番茄苗</a:t>
              </a:r>
              <a:endPara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書卷 (水平) 7"/>
            <p:cNvSpPr/>
            <p:nvPr/>
          </p:nvSpPr>
          <p:spPr>
            <a:xfrm>
              <a:off x="4572000" y="1268760"/>
              <a:ext cx="4572000" cy="2664296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kern="1700" spc="-3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鹿角萵苣苗</a:t>
              </a:r>
              <a:endParaRPr lang="zh-TW" altLang="en-US" sz="6000" b="1" kern="1700" spc="-3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endParaRPr lang="zh-TW" altLang="en-US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51520" y="4189512"/>
            <a:ext cx="8640960" cy="2664296"/>
            <a:chOff x="251520" y="1268760"/>
            <a:chExt cx="8640960" cy="2664296"/>
          </a:xfrm>
        </p:grpSpPr>
        <p:sp>
          <p:nvSpPr>
            <p:cNvPr id="11" name="書卷 (水平) 10"/>
            <p:cNvSpPr/>
            <p:nvPr/>
          </p:nvSpPr>
          <p:spPr>
            <a:xfrm>
              <a:off x="251520" y="1268760"/>
              <a:ext cx="4032448" cy="2664296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書卷 (水平) 11"/>
            <p:cNvSpPr/>
            <p:nvPr/>
          </p:nvSpPr>
          <p:spPr>
            <a:xfrm>
              <a:off x="4572000" y="1268760"/>
              <a:ext cx="4320480" cy="2664296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kern="1700" spc="-3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紅皺</a:t>
              </a:r>
              <a:r>
                <a:rPr lang="zh-TW" altLang="en-US" sz="6000" b="1" kern="1700" spc="-3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萵苣苗</a:t>
              </a:r>
              <a:endParaRPr lang="zh-TW" altLang="en-US" sz="6000" b="1" kern="1700" spc="-3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52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/>
              <a:t>  </a:t>
            </a:r>
            <a:r>
              <a:rPr lang="en-US" altLang="zh-TW" b="1" dirty="0" smtClean="0"/>
              <a:t>~~</a:t>
            </a:r>
            <a:r>
              <a:rPr lang="zh-TW" altLang="en-US" b="1" dirty="0"/>
              <a:t>菜</a:t>
            </a:r>
            <a:r>
              <a:rPr lang="zh-TW" altLang="en-US" b="1" dirty="0" smtClean="0"/>
              <a:t>苗 分享</a:t>
            </a:r>
            <a:r>
              <a:rPr lang="en-US" altLang="zh-TW" b="1" dirty="0" smtClean="0"/>
              <a:t>3~~</a:t>
            </a:r>
            <a:r>
              <a:rPr lang="zh-TW" altLang="en-US" b="1" dirty="0" smtClean="0"/>
              <a:t>  </a:t>
            </a:r>
            <a:endParaRPr lang="en-US" altLang="zh-TW" dirty="0" smtClean="0"/>
          </a:p>
        </p:txBody>
      </p:sp>
      <p:grpSp>
        <p:nvGrpSpPr>
          <p:cNvPr id="4" name="群組 3"/>
          <p:cNvGrpSpPr/>
          <p:nvPr/>
        </p:nvGrpSpPr>
        <p:grpSpPr>
          <a:xfrm>
            <a:off x="107504" y="1196752"/>
            <a:ext cx="9036496" cy="2736304"/>
            <a:chOff x="107504" y="1196752"/>
            <a:chExt cx="9036496" cy="2736304"/>
          </a:xfrm>
        </p:grpSpPr>
        <p:sp>
          <p:nvSpPr>
            <p:cNvPr id="2" name="書卷 (水平) 1"/>
            <p:cNvSpPr/>
            <p:nvPr/>
          </p:nvSpPr>
          <p:spPr>
            <a:xfrm>
              <a:off x="107504" y="1196752"/>
              <a:ext cx="4032448" cy="2664296"/>
            </a:xfrm>
            <a:prstGeom prst="horizont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spc="-15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甘蔗株</a:t>
              </a:r>
              <a:endParaRPr lang="zh-TW" altLang="en-US" sz="7200" b="1" spc="-15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書卷 (水平) 7"/>
            <p:cNvSpPr/>
            <p:nvPr/>
          </p:nvSpPr>
          <p:spPr>
            <a:xfrm>
              <a:off x="4572000" y="1268760"/>
              <a:ext cx="4572000" cy="2664296"/>
            </a:xfrm>
            <a:prstGeom prst="horizont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角菜老</a:t>
              </a:r>
              <a:r>
                <a:rPr lang="zh-TW" altLang="en-US" sz="7200" b="1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株</a:t>
              </a:r>
              <a:endPara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51520" y="4189512"/>
            <a:ext cx="8892480" cy="2664296"/>
            <a:chOff x="251520" y="1268760"/>
            <a:chExt cx="8892480" cy="2664296"/>
          </a:xfrm>
        </p:grpSpPr>
        <p:sp>
          <p:nvSpPr>
            <p:cNvPr id="11" name="書卷 (水平) 10"/>
            <p:cNvSpPr/>
            <p:nvPr/>
          </p:nvSpPr>
          <p:spPr>
            <a:xfrm>
              <a:off x="251520" y="1268760"/>
              <a:ext cx="3888432" cy="2664296"/>
            </a:xfrm>
            <a:prstGeom prst="horizont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7200" b="1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芋頭</a:t>
              </a:r>
              <a:r>
                <a:rPr lang="zh-TW" altLang="en-US" sz="72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株</a:t>
              </a:r>
            </a:p>
            <a:p>
              <a:pPr algn="ctr"/>
              <a:endParaRPr lang="zh-TW" altLang="en-US" dirty="0"/>
            </a:p>
          </p:txBody>
        </p:sp>
        <p:sp>
          <p:nvSpPr>
            <p:cNvPr id="12" name="書卷 (水平) 11"/>
            <p:cNvSpPr/>
            <p:nvPr/>
          </p:nvSpPr>
          <p:spPr>
            <a:xfrm>
              <a:off x="4283968" y="1268760"/>
              <a:ext cx="4860032" cy="2664296"/>
            </a:xfrm>
            <a:prstGeom prst="horizont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spc="-15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栗子南瓜株</a:t>
              </a:r>
            </a:p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82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2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教學農具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7504" y="4005064"/>
            <a:ext cx="4418370" cy="259228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16016" y="1412776"/>
            <a:ext cx="4319513" cy="230425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7503" y="1412776"/>
            <a:ext cx="4418371" cy="230425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16016" y="4031580"/>
            <a:ext cx="4319513" cy="256577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2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綠番茄 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 綠土豆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4713387"/>
          </a:xfrm>
        </p:spPr>
        <p:txBody>
          <a:bodyPr>
            <a:normAutofit fontScale="32500" lnSpcReduction="20000"/>
          </a:bodyPr>
          <a:lstStyle/>
          <a:p>
            <a:r>
              <a:rPr lang="zh-TW" altLang="en-US" b="1" dirty="0"/>
              <a:t>變綠跟發芽是同一件事</a:t>
            </a:r>
            <a:endParaRPr lang="zh-TW" altLang="en-US" dirty="0"/>
          </a:p>
          <a:p>
            <a:r>
              <a:rPr lang="zh-TW" altLang="en-US" dirty="0">
                <a:solidFill>
                  <a:srgbClr val="FF0000"/>
                </a:solidFill>
              </a:rPr>
              <a:t>馬鈴薯在發芽或是暴露在光照的環境下就會產出較多的龍葵鹼（</a:t>
            </a:r>
            <a:r>
              <a:rPr lang="en-US" altLang="zh-TW" dirty="0" err="1">
                <a:solidFill>
                  <a:srgbClr val="FF0000"/>
                </a:solidFill>
              </a:rPr>
              <a:t>Solanine</a:t>
            </a:r>
            <a:r>
              <a:rPr lang="zh-TW" altLang="en-US" dirty="0">
                <a:solidFill>
                  <a:srgbClr val="FF0000"/>
                </a:solidFill>
              </a:rPr>
              <a:t>，又稱茄鹼、葵鹼）</a:t>
            </a:r>
            <a:r>
              <a:rPr lang="zh-TW" altLang="en-US" dirty="0" smtClean="0">
                <a:solidFill>
                  <a:srgbClr val="FF0000"/>
                </a:solidFill>
              </a:rPr>
              <a:t>，在</a:t>
            </a:r>
            <a:r>
              <a:rPr lang="zh-TW" altLang="en-US" dirty="0">
                <a:solidFill>
                  <a:srgbClr val="FF0000"/>
                </a:solidFill>
              </a:rPr>
              <a:t>番茄或是茄子等植物身上也有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在</a:t>
            </a:r>
            <a:r>
              <a:rPr lang="zh-TW" altLang="en-US" dirty="0"/>
              <a:t>一般情況下，馬鈴薯的龍葵鹼含量是 </a:t>
            </a:r>
            <a:r>
              <a:rPr lang="en-US" altLang="zh-TW" dirty="0"/>
              <a:t>30-100 </a:t>
            </a:r>
            <a:r>
              <a:rPr lang="zh-TW" altLang="en-US" dirty="0"/>
              <a:t>毫克／公斤，</a:t>
            </a:r>
            <a:r>
              <a:rPr lang="zh-TW" altLang="en-US" b="1" dirty="0"/>
              <a:t>而在發芽部位或是受光照射變成綠色的區域會增加到 </a:t>
            </a:r>
            <a:r>
              <a:rPr lang="en-US" altLang="zh-TW" b="1" dirty="0"/>
              <a:t>5 </a:t>
            </a:r>
            <a:r>
              <a:rPr lang="zh-TW" altLang="en-US" b="1" dirty="0"/>
              <a:t>公克／每公斤</a:t>
            </a:r>
            <a:r>
              <a:rPr lang="zh-TW" altLang="en-US" dirty="0"/>
              <a:t>，常人吃下這樣的馬鈴薯就很可能會出現不適的症狀</a:t>
            </a:r>
            <a:r>
              <a:rPr lang="zh-TW" altLang="en-US" dirty="0" smtClean="0"/>
              <a:t>。有</a:t>
            </a:r>
            <a:r>
              <a:rPr lang="zh-TW" altLang="en-US" dirty="0"/>
              <a:t>研究指出（參考資料</a:t>
            </a:r>
            <a:r>
              <a:rPr lang="en-US" altLang="zh-TW" dirty="0"/>
              <a:t>2</a:t>
            </a:r>
            <a:r>
              <a:rPr lang="zh-TW" altLang="en-US" dirty="0"/>
              <a:t>）人只要每公斤體重吃了 </a:t>
            </a:r>
            <a:r>
              <a:rPr lang="en-US" altLang="zh-TW" dirty="0"/>
              <a:t>2-5 </a:t>
            </a:r>
            <a:r>
              <a:rPr lang="zh-TW" altLang="en-US" dirty="0"/>
              <a:t>毫克的龍葵鹼就可能會引起中毒的症狀，每公斤體重 </a:t>
            </a:r>
            <a:r>
              <a:rPr lang="en-US" altLang="zh-TW" dirty="0"/>
              <a:t>3-6 </a:t>
            </a:r>
            <a:r>
              <a:rPr lang="zh-TW" altLang="en-US" dirty="0"/>
              <a:t>毫克的話就可能致命。症狀通常在攝取後 </a:t>
            </a:r>
            <a:r>
              <a:rPr lang="en-US" altLang="zh-TW" dirty="0"/>
              <a:t>8 – 12 </a:t>
            </a:r>
            <a:r>
              <a:rPr lang="zh-TW" altLang="en-US" dirty="0"/>
              <a:t>小時出現，但如果吃下高劑量的話，可能</a:t>
            </a:r>
            <a:r>
              <a:rPr lang="en-US" altLang="zh-TW" dirty="0"/>
              <a:t>30</a:t>
            </a:r>
            <a:r>
              <a:rPr lang="zh-TW" altLang="en-US" dirty="0"/>
              <a:t>分鐘內就會出現症狀了</a:t>
            </a:r>
            <a:r>
              <a:rPr lang="zh-TW" altLang="en-US" dirty="0" smtClean="0"/>
              <a:t>。以</a:t>
            </a:r>
            <a:r>
              <a:rPr lang="zh-TW" altLang="en-US" dirty="0"/>
              <a:t>一個體重 </a:t>
            </a:r>
            <a:r>
              <a:rPr lang="en-US" altLang="zh-TW" dirty="0"/>
              <a:t>60 </a:t>
            </a:r>
            <a:r>
              <a:rPr lang="zh-TW" altLang="en-US" dirty="0"/>
              <a:t>公斤的人為例，只要吃了 </a:t>
            </a:r>
            <a:r>
              <a:rPr lang="en-US" altLang="zh-TW" dirty="0"/>
              <a:t>24~60 </a:t>
            </a:r>
            <a:r>
              <a:rPr lang="zh-TW" altLang="en-US" dirty="0"/>
              <a:t>公克發芽或綠皮馬鈴薯就可能會有症狀出現；吃下 </a:t>
            </a:r>
            <a:r>
              <a:rPr lang="en-US" altLang="zh-TW" dirty="0"/>
              <a:t>36~72 </a:t>
            </a:r>
            <a:r>
              <a:rPr lang="zh-TW" altLang="en-US" dirty="0"/>
              <a:t>公克就可能會有生命危險。</a:t>
            </a:r>
            <a:r>
              <a:rPr lang="zh-TW" altLang="en-US" dirty="0">
                <a:solidFill>
                  <a:srgbClr val="FF0000"/>
                </a:solidFill>
              </a:rPr>
              <a:t>簡單講就是吃下兩三口就可能會有事發生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So…</a:t>
            </a:r>
            <a:r>
              <a:rPr lang="zh-TW" altLang="en-US" dirty="0">
                <a:solidFill>
                  <a:srgbClr val="FF0000"/>
                </a:solidFill>
              </a:rPr>
              <a:t>下次你看到馬鈴薯發芽了或是皮是綠的，那麼，請把發芽周圍的部位挖掉，或是把綠色的區域給去除。此外，由於龍葵鹼嚐起來會有苦味與刺痛的感覺，當你吃馬鈴薯時有感覺到，那麼也避免食用以免中毒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en-US" altLang="zh-TW" b="1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龍葵</a:t>
            </a:r>
            <a:r>
              <a:rPr lang="zh-TW" altLang="en-US" b="1" dirty="0">
                <a:solidFill>
                  <a:srgbClr val="FF0000"/>
                </a:solidFill>
              </a:rPr>
              <a:t>鹼對馬鈴薯的意義</a:t>
            </a:r>
            <a:endParaRPr lang="zh-TW" altLang="en-US" dirty="0">
              <a:solidFill>
                <a:srgbClr val="FF0000"/>
              </a:solidFill>
            </a:endParaRPr>
          </a:p>
          <a:p>
            <a:r>
              <a:rPr lang="zh-TW" altLang="en-US" dirty="0"/>
              <a:t>這世界萬物是很微妙的存在，有些事情的發生沒什麼道理，但又有些事情的背後卻是有意義的安排，就以馬鈴薯在發芽階段或受光照會增加龍葵鹼含量來看，這其實攸關馬鈴薯種族生存的機制，龍葵鹼是一種很好的化學防禦武器，能保護馬鈴薯較不容易被蟲咬或是對抗菌類的感染。</a:t>
            </a:r>
          </a:p>
          <a:p>
            <a:r>
              <a:rPr lang="zh-TW" altLang="en-US" dirty="0"/>
              <a:t>我希望這樣的情報能解答好友的疑惑，當然如果你還不知道這件事情，也提供給你參考參考。</a:t>
            </a:r>
          </a:p>
          <a:p>
            <a:endParaRPr lang="en-US" altLang="zh-TW" b="1" dirty="0" smtClean="0"/>
          </a:p>
          <a:p>
            <a:endParaRPr lang="en-US" altLang="zh-TW" sz="2500" b="1" dirty="0" smtClean="0"/>
          </a:p>
          <a:p>
            <a:endParaRPr lang="en-US" altLang="zh-TW" sz="2500" b="1" dirty="0"/>
          </a:p>
          <a:p>
            <a:endParaRPr lang="en-US" altLang="zh-TW" sz="2500" b="1" dirty="0" smtClean="0"/>
          </a:p>
          <a:p>
            <a:r>
              <a:rPr lang="zh-TW" altLang="en-US" sz="2500" b="1" dirty="0" smtClean="0"/>
              <a:t>參考</a:t>
            </a:r>
            <a:r>
              <a:rPr lang="zh-TW" altLang="en-US" sz="2500" b="1" dirty="0"/>
              <a:t>資料</a:t>
            </a:r>
            <a:endParaRPr lang="zh-TW" altLang="en-US" sz="2500" dirty="0"/>
          </a:p>
          <a:p>
            <a:r>
              <a:rPr lang="en-US" altLang="zh-TW" sz="2500" dirty="0"/>
              <a:t>1.  (2015). </a:t>
            </a:r>
            <a:r>
              <a:rPr lang="en-US" altLang="zh-TW" sz="2500" dirty="0" err="1">
                <a:hlinkClick r:id="rId2"/>
              </a:rPr>
              <a:t>Solanine</a:t>
            </a:r>
            <a:r>
              <a:rPr lang="en-US" altLang="zh-TW" sz="2500" dirty="0">
                <a:hlinkClick r:id="rId2"/>
              </a:rPr>
              <a:t> – </a:t>
            </a:r>
            <a:r>
              <a:rPr lang="en-US" altLang="zh-TW" sz="2500" dirty="0" err="1">
                <a:hlinkClick r:id="rId2"/>
              </a:rPr>
              <a:t>Wikiwand</a:t>
            </a:r>
            <a:r>
              <a:rPr lang="en-US" altLang="zh-TW" sz="2500" dirty="0">
                <a:hlinkClick r:id="rId2"/>
              </a:rPr>
              <a:t>. Retrieved June 18, 2016.</a:t>
            </a:r>
            <a:endParaRPr lang="zh-TW" altLang="en-US" sz="2500" dirty="0"/>
          </a:p>
          <a:p>
            <a:r>
              <a:rPr lang="en-US" altLang="zh-TW" sz="2500" dirty="0"/>
              <a:t>2.  </a:t>
            </a:r>
            <a:r>
              <a:rPr lang="en-US" altLang="zh-TW" sz="2500" dirty="0" err="1">
                <a:hlinkClick r:id="rId3"/>
              </a:rPr>
              <a:t>Zeiger</a:t>
            </a:r>
            <a:r>
              <a:rPr lang="en-US" altLang="zh-TW" sz="2500" dirty="0">
                <a:hlinkClick r:id="rId3"/>
              </a:rPr>
              <a:t>, E. (1998). Integrated Laboratory Systems – National Toxicology Program.</a:t>
            </a:r>
            <a:r>
              <a:rPr lang="zh-TW" altLang="en-US" sz="2500" dirty="0"/>
              <a:t>（這是 </a:t>
            </a:r>
            <a:r>
              <a:rPr lang="en-US" altLang="zh-TW" sz="2500" dirty="0"/>
              <a:t>PDF </a:t>
            </a:r>
            <a:r>
              <a:rPr lang="zh-TW" altLang="en-US" sz="2500" dirty="0"/>
              <a:t>檔案的連結）</a:t>
            </a:r>
          </a:p>
          <a:p>
            <a:r>
              <a:rPr lang="zh-TW" altLang="en-US" sz="2500" dirty="0"/>
              <a:t>（首圖來源：</a:t>
            </a:r>
            <a:r>
              <a:rPr lang="en-US" altLang="zh-TW" sz="2500" dirty="0">
                <a:hlinkClick r:id="rId4"/>
              </a:rPr>
              <a:t>Wikipedia</a:t>
            </a:r>
            <a:r>
              <a:rPr lang="zh-TW" altLang="en-US" sz="2500" dirty="0"/>
              <a:t>）</a:t>
            </a:r>
          </a:p>
          <a:p>
            <a:endParaRPr lang="en-US" altLang="zh-TW" sz="2500" b="1" dirty="0" smtClean="0"/>
          </a:p>
          <a:p>
            <a:r>
              <a:rPr lang="zh-TW" altLang="en-US" sz="2500" b="1" dirty="0" smtClean="0"/>
              <a:t>專欄</a:t>
            </a:r>
            <a:r>
              <a:rPr lang="zh-TW" altLang="en-US" sz="2500" b="1" dirty="0"/>
              <a:t>介紹：</a:t>
            </a:r>
            <a:endParaRPr lang="zh-TW" altLang="en-US" sz="2500" dirty="0"/>
          </a:p>
          <a:p>
            <a:r>
              <a:rPr lang="zh-TW" altLang="en-US" sz="2500" dirty="0"/>
              <a:t>營養共筆是個由營養師經營的健康知識網站，內容有點認真，但有點隨性，我們不太會寫恐嚇你的文章，只是想要踏實地讓你知道，關於營養生活的一些事情。</a:t>
            </a:r>
          </a:p>
          <a:p>
            <a:r>
              <a:rPr lang="zh-TW" altLang="en-US" sz="2500" b="1" dirty="0"/>
              <a:t>更多文章請至</a:t>
            </a:r>
            <a:r>
              <a:rPr lang="en-US" altLang="zh-TW" sz="2500" b="1" dirty="0"/>
              <a:t>【</a:t>
            </a:r>
            <a:r>
              <a:rPr lang="zh-TW" altLang="en-US" sz="2500" b="1" dirty="0">
                <a:hlinkClick r:id="rId5"/>
              </a:rPr>
              <a:t>營養共筆網站</a:t>
            </a:r>
            <a:r>
              <a:rPr lang="en-US" altLang="zh-TW" sz="2500" b="1" dirty="0"/>
              <a:t>】</a:t>
            </a:r>
            <a:r>
              <a:rPr lang="zh-TW" altLang="en-US" sz="2500" b="1" dirty="0"/>
              <a:t>／</a:t>
            </a:r>
            <a:r>
              <a:rPr lang="en-US" altLang="zh-TW" sz="2500" b="1" dirty="0"/>
              <a:t>【</a:t>
            </a:r>
            <a:r>
              <a:rPr lang="zh-TW" altLang="en-US" sz="2500" b="1" dirty="0">
                <a:hlinkClick r:id="rId6"/>
              </a:rPr>
              <a:t>營養共筆粉絲專頁 </a:t>
            </a:r>
            <a:r>
              <a:rPr lang="en-US" altLang="zh-TW" sz="2500" b="1" dirty="0"/>
              <a:t>】</a:t>
            </a:r>
            <a:endParaRPr lang="zh-TW" altLang="en-US" sz="2500" dirty="0"/>
          </a:p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251520" y="1268760"/>
            <a:ext cx="8640960" cy="3032720"/>
            <a:chOff x="251520" y="1268760"/>
            <a:chExt cx="8640960" cy="3032720"/>
          </a:xfrm>
        </p:grpSpPr>
        <p:sp>
          <p:nvSpPr>
            <p:cNvPr id="4" name="矩形 3"/>
            <p:cNvSpPr/>
            <p:nvPr/>
          </p:nvSpPr>
          <p:spPr>
            <a:xfrm>
              <a:off x="251520" y="1268760"/>
              <a:ext cx="3888432" cy="303272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277144"/>
              <a:ext cx="4536504" cy="30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61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1</a:t>
            </a:r>
            <a:r>
              <a:rPr lang="zh-TW" altLang="en-US" dirty="0" smtClean="0">
                <a:solidFill>
                  <a:schemeClr val="bg1"/>
                </a:solidFill>
              </a:rPr>
              <a:t>個  </a:t>
            </a:r>
            <a:r>
              <a:rPr lang="en-US" altLang="zh-TW" dirty="0" smtClean="0">
                <a:solidFill>
                  <a:schemeClr val="bg1"/>
                </a:solidFill>
              </a:rPr>
              <a:t>10</a:t>
            </a:r>
            <a:r>
              <a:rPr lang="zh-TW" altLang="en-US" dirty="0" smtClean="0">
                <a:solidFill>
                  <a:schemeClr val="bg1"/>
                </a:solidFill>
              </a:rPr>
              <a:t> 元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107504" y="1628800"/>
            <a:ext cx="8676456" cy="5229200"/>
          </a:xfrm>
          <a:prstGeom prst="flowChartProcess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3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猜猜我是誰</a:t>
            </a:r>
            <a:endParaRPr lang="zh-TW" altLang="en-US" dirty="0"/>
          </a:p>
        </p:txBody>
      </p:sp>
      <p:sp>
        <p:nvSpPr>
          <p:cNvPr id="4" name="流程圖: 程序 3"/>
          <p:cNvSpPr/>
          <p:nvPr/>
        </p:nvSpPr>
        <p:spPr>
          <a:xfrm>
            <a:off x="179512" y="1340768"/>
            <a:ext cx="3528392" cy="5112568"/>
          </a:xfrm>
          <a:prstGeom prst="flowChartProcess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3275856" y="1196752"/>
            <a:ext cx="5868144" cy="4104456"/>
          </a:xfrm>
          <a:prstGeom prst="wedgeRectCallout">
            <a:avLst>
              <a:gd name="adj1" fmla="val -63244"/>
              <a:gd name="adj2" fmla="val -886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程序 7"/>
          <p:cNvSpPr/>
          <p:nvPr/>
        </p:nvSpPr>
        <p:spPr>
          <a:xfrm>
            <a:off x="2699792" y="2420888"/>
            <a:ext cx="5034830" cy="4409864"/>
          </a:xfrm>
          <a:prstGeom prst="flowChartProcess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5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猜猜我是誰</a:t>
            </a:r>
            <a:endParaRPr lang="zh-TW" altLang="en-US" dirty="0"/>
          </a:p>
        </p:txBody>
      </p:sp>
      <p:sp>
        <p:nvSpPr>
          <p:cNvPr id="4" name="流程圖: 程序 3"/>
          <p:cNvSpPr/>
          <p:nvPr/>
        </p:nvSpPr>
        <p:spPr>
          <a:xfrm>
            <a:off x="179512" y="1340768"/>
            <a:ext cx="3528392" cy="5112568"/>
          </a:xfrm>
          <a:prstGeom prst="flowChartProcess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3851919" y="1340768"/>
            <a:ext cx="5708737" cy="5143028"/>
          </a:xfrm>
          <a:prstGeom prst="wedgeRectCallout">
            <a:avLst>
              <a:gd name="adj1" fmla="val -51233"/>
              <a:gd name="adj2" fmla="val -933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5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 smtClean="0"/>
              <a:t>農務</a:t>
            </a:r>
            <a:endParaRPr lang="zh-TW" altLang="en-US" sz="8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614794"/>
              </p:ext>
            </p:extLst>
          </p:nvPr>
        </p:nvGraphicFramePr>
        <p:xfrm>
          <a:off x="251520" y="2060848"/>
          <a:ext cx="8712968" cy="4525963"/>
        </p:xfrm>
        <a:graphic>
          <a:graphicData uri="http://schemas.openxmlformats.org/drawingml/2006/table">
            <a:tbl>
              <a:tblPr/>
              <a:tblGrid>
                <a:gridCol w="3096344"/>
                <a:gridCol w="5616624"/>
              </a:tblGrid>
              <a:tr h="2903448">
                <a:tc>
                  <a:txBody>
                    <a:bodyPr/>
                    <a:lstStyle/>
                    <a:p>
                      <a:pPr algn="r"/>
                      <a:r>
                        <a:rPr lang="zh-TW" altLang="en-US" sz="600" dirty="0"/>
                        <a:t>一、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6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2515">
                <a:tc>
                  <a:txBody>
                    <a:bodyPr/>
                    <a:lstStyle/>
                    <a:p>
                      <a:pPr algn="r"/>
                      <a:r>
                        <a:rPr lang="zh-TW" altLang="en-US" sz="600" dirty="0"/>
                        <a:t>二、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3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4211960" cy="37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50787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爆炸 2 5"/>
          <p:cNvSpPr/>
          <p:nvPr/>
        </p:nvSpPr>
        <p:spPr>
          <a:xfrm>
            <a:off x="-404304" y="2060848"/>
            <a:ext cx="2716312" cy="2448272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/>
              <a:t>嚇！</a:t>
            </a:r>
            <a:r>
              <a:rPr lang="en-US" altLang="zh-TW" sz="2800" b="1" dirty="0" smtClean="0"/>
              <a:t>!</a:t>
            </a:r>
            <a:endParaRPr lang="zh-TW" altLang="en-US" sz="2800" b="1" dirty="0"/>
          </a:p>
        </p:txBody>
      </p:sp>
      <p:grpSp>
        <p:nvGrpSpPr>
          <p:cNvPr id="9" name="群組 8"/>
          <p:cNvGrpSpPr/>
          <p:nvPr/>
        </p:nvGrpSpPr>
        <p:grpSpPr>
          <a:xfrm>
            <a:off x="5775486" y="4365104"/>
            <a:ext cx="3384514" cy="2492896"/>
            <a:chOff x="5775486" y="4365104"/>
            <a:chExt cx="3384514" cy="249289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486" y="4365104"/>
              <a:ext cx="3384514" cy="2492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8086092" y="6533964"/>
              <a:ext cx="1043608" cy="32403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紋白蝶</a:t>
              </a:r>
              <a:endParaRPr lang="zh-TW" altLang="en-US" dirty="0"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888652" y="-496"/>
            <a:ext cx="82296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     心動</a:t>
            </a:r>
            <a:r>
              <a:rPr lang="en-US" altLang="zh-TW" dirty="0"/>
              <a:t>+</a:t>
            </a:r>
            <a:r>
              <a:rPr lang="zh-TW" altLang="en-US" dirty="0"/>
              <a:t>身動</a:t>
            </a:r>
            <a:r>
              <a:rPr lang="en-US" altLang="zh-TW" dirty="0"/>
              <a:t>~~</a:t>
            </a:r>
            <a:r>
              <a:rPr lang="zh-TW" altLang="en-US" dirty="0"/>
              <a:t>支持健康運動 </a:t>
            </a:r>
          </a:p>
        </p:txBody>
      </p:sp>
      <p:sp>
        <p:nvSpPr>
          <p:cNvPr id="15" name="向右箭號圖說文字 14"/>
          <p:cNvSpPr/>
          <p:nvPr/>
        </p:nvSpPr>
        <p:spPr>
          <a:xfrm>
            <a:off x="0" y="35446"/>
            <a:ext cx="1907704" cy="1089298"/>
          </a:xfrm>
          <a:prstGeom prst="rightArrowCallout">
            <a:avLst>
              <a:gd name="adj1" fmla="val 49631"/>
              <a:gd name="adj2" fmla="val 45894"/>
              <a:gd name="adj3" fmla="val 38683"/>
              <a:gd name="adj4" fmla="val 6798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學習動機</a:t>
            </a:r>
            <a:endParaRPr lang="zh-TW" altLang="en-US" sz="2000" dirty="0"/>
          </a:p>
        </p:txBody>
      </p:sp>
      <p:sp>
        <p:nvSpPr>
          <p:cNvPr id="2" name="流程圖: 程序 1"/>
          <p:cNvSpPr/>
          <p:nvPr/>
        </p:nvSpPr>
        <p:spPr>
          <a:xfrm>
            <a:off x="0" y="5373216"/>
            <a:ext cx="5775486" cy="14847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hlinkClick r:id="rId6"/>
              </a:rPr>
              <a:t>紋白蝶飼養紀錄</a:t>
            </a:r>
            <a:r>
              <a:rPr lang="en-US" altLang="zh-TW" dirty="0" smtClean="0">
                <a:hlinkClick r:id="rId6"/>
              </a:rPr>
              <a:t>http</a:t>
            </a:r>
            <a:r>
              <a:rPr lang="en-US" altLang="zh-TW" dirty="0">
                <a:hlinkClick r:id="rId6"/>
              </a:rPr>
              <a:t>://den531.pixnet.net/blog/post/5137492-%</a:t>
            </a:r>
            <a:r>
              <a:rPr lang="en-US" altLang="zh-TW" dirty="0" smtClean="0">
                <a:hlinkClick r:id="rId6"/>
              </a:rPr>
              <a:t>E7%B4%8B%E7%99%BD%E8%9D%B6%E9%A3%BC%E9%A4%8A%E7%B4%80%E9%8C%84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37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紅蔥頭栽培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200" dirty="0"/>
              <a:t>http://yoyozora.pixnet.net/blog/post/22309724-%E3%80%8A%E8%8F%9C%E5%9C%92%E3%80%8B%E7%B4%85%E8%94%A5%E7%9A%84%E7%A8%AE%E6%B3%95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910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6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www.tari.gov.tw</a:t>
            </a:r>
            <a:r>
              <a:rPr lang="zh-TW" altLang="en-US" dirty="0" smtClean="0"/>
              <a:t>行政院農業試驗所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04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請放滿意的</a:t>
            </a:r>
            <a:r>
              <a:rPr lang="en-US" altLang="zh-TW" dirty="0" smtClean="0"/>
              <a:t>5</a:t>
            </a:r>
            <a:r>
              <a:rPr lang="zh-TW" altLang="en-US" dirty="0" smtClean="0"/>
              <a:t>張照片到這裡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59336" y="95893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/>
              <a:t>行動條碼</a:t>
            </a:r>
          </a:p>
        </p:txBody>
      </p:sp>
      <p:sp>
        <p:nvSpPr>
          <p:cNvPr id="5" name="矩形 4"/>
          <p:cNvSpPr/>
          <p:nvPr/>
        </p:nvSpPr>
        <p:spPr>
          <a:xfrm>
            <a:off x="-236378" y="4410978"/>
            <a:ext cx="46717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2000" b="1" dirty="0" smtClean="0"/>
              <a:t>或輸入</a:t>
            </a:r>
            <a:r>
              <a:rPr lang="en-US" altLang="zh-TW" sz="3200" b="1" dirty="0" smtClean="0">
                <a:hlinkClick r:id="rId3"/>
              </a:rPr>
              <a:t/>
            </a:r>
            <a:br>
              <a:rPr lang="en-US" altLang="zh-TW" sz="3200" b="1" dirty="0" smtClean="0">
                <a:hlinkClick r:id="rId3"/>
              </a:rPr>
            </a:br>
            <a:r>
              <a:rPr lang="en-US" altLang="zh-TW" sz="3200" b="1" dirty="0" smtClean="0">
                <a:hlinkClick r:id="rId3"/>
              </a:rPr>
              <a:t>http</a:t>
            </a:r>
            <a:r>
              <a:rPr lang="en-US" altLang="zh-TW" sz="3200" b="1" dirty="0">
                <a:hlinkClick r:id="rId3"/>
              </a:rPr>
              <a:t>://</a:t>
            </a:r>
            <a:r>
              <a:rPr lang="en-US" altLang="zh-TW" sz="3200" b="1" dirty="0" smtClean="0">
                <a:hlinkClick r:id="rId3"/>
              </a:rPr>
              <a:t>ppt.cc/5GTHo</a:t>
            </a: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zh-TW" altLang="en-US" sz="2000" dirty="0" smtClean="0">
                <a:solidFill>
                  <a:srgbClr val="FF0000"/>
                </a:solidFill>
              </a:rPr>
              <a:t>兩</a:t>
            </a:r>
            <a:r>
              <a:rPr lang="zh-TW" altLang="en-US" sz="2000" dirty="0">
                <a:solidFill>
                  <a:srgbClr val="FF0000"/>
                </a:solidFill>
              </a:rPr>
              <a:t>個</a:t>
            </a:r>
            <a:r>
              <a:rPr lang="en-US" altLang="zh-TW" sz="2000" dirty="0">
                <a:solidFill>
                  <a:srgbClr val="FF0000"/>
                </a:solidFill>
              </a:rPr>
              <a:t>p   </a:t>
            </a:r>
            <a:r>
              <a:rPr lang="zh-TW" altLang="en-US" sz="2000" dirty="0">
                <a:solidFill>
                  <a:srgbClr val="FF0000"/>
                </a:solidFill>
              </a:rPr>
              <a:t>          有大小寫</a:t>
            </a:r>
            <a:endParaRPr lang="en-US" altLang="zh-TW" sz="3200" dirty="0">
              <a:solidFill>
                <a:srgbClr val="FF0000"/>
              </a:solidFill>
            </a:endParaRPr>
          </a:p>
          <a:p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1331640" y="429309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10" y="1657368"/>
            <a:ext cx="2416554" cy="185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597047" y="6165304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最多選</a:t>
            </a:r>
            <a:r>
              <a:rPr lang="en-US" altLang="zh-TW" dirty="0" smtClean="0"/>
              <a:t>5</a:t>
            </a:r>
            <a:r>
              <a:rPr lang="zh-TW" altLang="en-US" dirty="0"/>
              <a:t>張照片</a:t>
            </a:r>
          </a:p>
        </p:txBody>
      </p:sp>
      <p:sp>
        <p:nvSpPr>
          <p:cNvPr id="8" name="向下箭號 7"/>
          <p:cNvSpPr/>
          <p:nvPr/>
        </p:nvSpPr>
        <p:spPr>
          <a:xfrm rot="16200000">
            <a:off x="4328949" y="2154650"/>
            <a:ext cx="212930" cy="64807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b="7919"/>
          <a:stretch/>
        </p:blipFill>
        <p:spPr bwMode="auto">
          <a:xfrm>
            <a:off x="4788024" y="1673989"/>
            <a:ext cx="943833" cy="122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1" t="34179" r="1025" b="48829"/>
          <a:stretch/>
        </p:blipFill>
        <p:spPr bwMode="auto">
          <a:xfrm>
            <a:off x="4970618" y="2585152"/>
            <a:ext cx="578644" cy="62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向下箭號 15"/>
          <p:cNvSpPr/>
          <p:nvPr/>
        </p:nvSpPr>
        <p:spPr>
          <a:xfrm rot="16200000">
            <a:off x="6152541" y="2173234"/>
            <a:ext cx="232117" cy="656895"/>
          </a:xfrm>
          <a:prstGeom prst="downArrow">
            <a:avLst>
              <a:gd name="adj1" fmla="val 50000"/>
              <a:gd name="adj2" fmla="val 634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240166" y="3344994"/>
            <a:ext cx="247857" cy="5640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AutoShape 12" descr="「圖片庫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14" descr="「圖片庫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AutoShape 16" descr="「圖片庫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AutoShape 18" descr="「圖片庫」的圖片搜尋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9028" r="9216" b="8379"/>
          <a:stretch/>
        </p:blipFill>
        <p:spPr>
          <a:xfrm>
            <a:off x="418262" y="1427932"/>
            <a:ext cx="3094920" cy="3198159"/>
          </a:xfrm>
          <a:prstGeom prst="rect">
            <a:avLst/>
          </a:prstGeom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92" y="4525818"/>
            <a:ext cx="1497590" cy="9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4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登入</a:t>
            </a:r>
            <a:r>
              <a:rPr lang="en-US" altLang="zh-TW" dirty="0" smtClean="0"/>
              <a:t>google</a:t>
            </a:r>
          </a:p>
          <a:p>
            <a:pPr marL="0" indent="0">
              <a:buNone/>
            </a:pPr>
            <a:r>
              <a:rPr lang="zh-TW" altLang="en-US" dirty="0" smtClean="0"/>
              <a:t>存到雲端</a:t>
            </a:r>
            <a:r>
              <a:rPr lang="zh-TW" altLang="en-US" dirty="0"/>
              <a:t>硬碟</a:t>
            </a:r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0" y="3284984"/>
            <a:ext cx="9252520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 smtClean="0"/>
              <a:t>th339@whjhs.tp.edu.tw</a:t>
            </a:r>
            <a:endParaRPr lang="zh-TW" altLang="en-US" sz="6600" dirty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91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kern="100" spc="-150" dirty="0"/>
              <a:t>分組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合作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</a:t>
            </a:r>
            <a:r>
              <a:rPr lang="zh-TW" altLang="en-US" b="1" kern="100" spc="-150" dirty="0" smtClean="0"/>
              <a:t>體驗   </a:t>
            </a:r>
            <a:r>
              <a:rPr lang="zh-TW" altLang="en-US" sz="2000" b="1" kern="100" spc="-150" dirty="0" smtClean="0"/>
              <a:t>說明</a:t>
            </a:r>
            <a:r>
              <a:rPr lang="en-US" altLang="zh-TW" sz="2000" b="1" kern="100" spc="-150" dirty="0" smtClean="0"/>
              <a:t>2-1</a:t>
            </a:r>
            <a:endParaRPr lang="zh-TW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-38348" y="1196752"/>
            <a:ext cx="9182348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2800" b="1" kern="100" spc="-150" dirty="0" smtClean="0"/>
              <a:t> </a:t>
            </a:r>
            <a:r>
              <a:rPr lang="en-US" altLang="zh-TW" sz="2800" b="1" kern="100" spc="-150" dirty="0" smtClean="0"/>
              <a:t>(</a:t>
            </a:r>
            <a:r>
              <a:rPr lang="zh-TW" altLang="en-US" sz="2800" b="1" kern="100" spc="-150" dirty="0" smtClean="0"/>
              <a:t>一</a:t>
            </a:r>
            <a:r>
              <a:rPr lang="en-US" altLang="zh-TW" sz="2800" b="1" kern="100" spc="-150" dirty="0" smtClean="0"/>
              <a:t>)</a:t>
            </a:r>
            <a:r>
              <a:rPr lang="zh-TW" altLang="en-US" sz="2800" b="1" kern="100" spc="-150" dirty="0" smtClean="0"/>
              <a:t> </a:t>
            </a:r>
            <a:r>
              <a:rPr lang="zh-TW" altLang="en-US" sz="2800" b="1" kern="100" dirty="0" smtClean="0"/>
              <a:t>每校  </a:t>
            </a:r>
            <a:r>
              <a:rPr lang="en-US" altLang="zh-TW" sz="2800" b="1" kern="100" dirty="0" smtClean="0"/>
              <a:t>1</a:t>
            </a:r>
            <a:r>
              <a:rPr lang="zh-TW" altLang="en-US" sz="2800" b="1" kern="100" dirty="0" smtClean="0"/>
              <a:t>小組，召集人為小組長。 </a:t>
            </a:r>
            <a:r>
              <a:rPr lang="en-US" altLang="zh-TW" sz="2800" b="1" kern="100" dirty="0" smtClean="0"/>
              <a:t>5</a:t>
            </a:r>
            <a:r>
              <a:rPr lang="zh-TW" altLang="en-US" sz="2800" b="1" kern="100" dirty="0" smtClean="0"/>
              <a:t>校 </a:t>
            </a:r>
            <a:r>
              <a:rPr lang="en-US" altLang="zh-TW" sz="2800" b="1" kern="100" dirty="0" smtClean="0"/>
              <a:t>=</a:t>
            </a:r>
            <a:r>
              <a:rPr lang="zh-TW" altLang="en-US" sz="2800" b="1" kern="100" dirty="0" smtClean="0"/>
              <a:t>  </a:t>
            </a:r>
            <a:r>
              <a:rPr lang="en-US" altLang="zh-TW" sz="2800" b="1" kern="100" dirty="0" smtClean="0"/>
              <a:t>1</a:t>
            </a:r>
            <a:r>
              <a:rPr lang="zh-TW" altLang="en-US" sz="2800" b="1" kern="100" dirty="0" smtClean="0"/>
              <a:t>大隊</a:t>
            </a:r>
            <a:endParaRPr lang="en-US" altLang="zh-TW" sz="2800" b="1" kern="100" dirty="0" smtClean="0"/>
          </a:p>
          <a:p>
            <a:pPr marL="81280" indent="-81280">
              <a:lnSpc>
                <a:spcPts val="3300"/>
              </a:lnSpc>
            </a:pPr>
            <a:r>
              <a:rPr lang="zh-TW" altLang="en-US" sz="2800" b="1" kern="100" spc="-150" dirty="0" smtClean="0"/>
              <a:t> </a:t>
            </a:r>
            <a:r>
              <a:rPr lang="en-US" altLang="zh-TW" sz="2800" b="1" kern="100" spc="-150" dirty="0" smtClean="0"/>
              <a:t>(</a:t>
            </a:r>
            <a:r>
              <a:rPr lang="zh-TW" altLang="en-US" sz="2800" b="1" kern="100" spc="-150" dirty="0" smtClean="0"/>
              <a:t>二</a:t>
            </a:r>
            <a:r>
              <a:rPr lang="en-US" altLang="zh-TW" sz="2800" b="1" kern="100" spc="-150" dirty="0" smtClean="0"/>
              <a:t>)</a:t>
            </a:r>
            <a:r>
              <a:rPr lang="zh-TW" altLang="en-US" sz="2800" b="1" kern="100" spc="-150" dirty="0" smtClean="0"/>
              <a:t> </a:t>
            </a:r>
            <a:r>
              <a:rPr lang="en-US" altLang="zh-TW" sz="2800" b="1" kern="100" dirty="0">
                <a:solidFill>
                  <a:srgbClr val="FFFF00"/>
                </a:solidFill>
              </a:rPr>
              <a:t>A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大隊、</a:t>
            </a:r>
            <a:r>
              <a:rPr lang="en-US" altLang="zh-TW" sz="2800" b="1" kern="100" dirty="0">
                <a:solidFill>
                  <a:srgbClr val="FFFF00"/>
                </a:solidFill>
              </a:rPr>
              <a:t>B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大隊、</a:t>
            </a:r>
            <a:r>
              <a:rPr lang="en-US" altLang="zh-TW" sz="2800" b="1" kern="100" dirty="0">
                <a:solidFill>
                  <a:srgbClr val="FFFF00"/>
                </a:solidFill>
              </a:rPr>
              <a:t>C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大隊、</a:t>
            </a:r>
            <a:r>
              <a:rPr lang="en-US" altLang="zh-TW" sz="2800" b="1" kern="100" dirty="0">
                <a:solidFill>
                  <a:srgbClr val="FFFF00"/>
                </a:solidFill>
              </a:rPr>
              <a:t>D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 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 ，推</a:t>
            </a:r>
            <a:r>
              <a:rPr lang="zh-TW" altLang="en-US" sz="2800" b="1" kern="100" dirty="0" smtClean="0"/>
              <a:t>大隊長</a:t>
            </a:r>
            <a:r>
              <a:rPr lang="en-US" altLang="zh-TW" sz="2800" b="1" kern="100" dirty="0" smtClean="0"/>
              <a:t>ABCD</a:t>
            </a:r>
            <a:r>
              <a:rPr lang="zh-TW" altLang="en-US" sz="2800" b="1" kern="100" dirty="0" smtClean="0"/>
              <a:t>四位</a:t>
            </a:r>
            <a:endParaRPr lang="zh-TW" altLang="en-US" sz="2800" b="1" kern="100" dirty="0">
              <a:solidFill>
                <a:srgbClr val="FFFF00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724719539"/>
              </p:ext>
            </p:extLst>
          </p:nvPr>
        </p:nvGraphicFramePr>
        <p:xfrm>
          <a:off x="0" y="2636912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7015366" y="2504439"/>
            <a:ext cx="2128634" cy="1860665"/>
            <a:chOff x="7015365" y="-72006"/>
            <a:chExt cx="2128634" cy="1860665"/>
          </a:xfrm>
        </p:grpSpPr>
        <p:sp>
          <p:nvSpPr>
            <p:cNvPr id="8" name="圓角矩形 7"/>
            <p:cNvSpPr/>
            <p:nvPr/>
          </p:nvSpPr>
          <p:spPr>
            <a:xfrm>
              <a:off x="7015365" y="-72006"/>
              <a:ext cx="2128634" cy="186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圓角矩形 4"/>
            <p:cNvSpPr/>
            <p:nvPr/>
          </p:nvSpPr>
          <p:spPr>
            <a:xfrm>
              <a:off x="7694828" y="-31133"/>
              <a:ext cx="1408298" cy="1313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TW" sz="2000" kern="1200" dirty="0" smtClean="0"/>
                <a:t>A-1</a:t>
              </a:r>
              <a:endParaRPr lang="zh-TW" alt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TW" sz="2000" kern="1200" dirty="0" smtClean="0"/>
                <a:t>A-2</a:t>
              </a:r>
              <a:endParaRPr lang="zh-TW" alt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TW" sz="2000" kern="1200" dirty="0" smtClean="0"/>
                <a:t>A-3</a:t>
              </a:r>
              <a:endParaRPr lang="zh-TW" alt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TW" sz="2000" kern="1200" dirty="0" smtClean="0"/>
                <a:t>A-4</a:t>
              </a:r>
              <a:endParaRPr lang="zh-TW" alt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TW" sz="2000" kern="1200" dirty="0" smtClean="0"/>
                <a:t>A-5</a:t>
              </a:r>
              <a:endParaRPr lang="zh-TW" altLang="en-US" sz="2000" kern="12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0" y="2432431"/>
            <a:ext cx="9117435" cy="4425569"/>
            <a:chOff x="0" y="2432431"/>
            <a:chExt cx="9117435" cy="4425569"/>
          </a:xfrm>
        </p:grpSpPr>
        <p:grpSp>
          <p:nvGrpSpPr>
            <p:cNvPr id="10" name="群組 9"/>
            <p:cNvGrpSpPr/>
            <p:nvPr/>
          </p:nvGrpSpPr>
          <p:grpSpPr>
            <a:xfrm>
              <a:off x="6988801" y="4997335"/>
              <a:ext cx="2128634" cy="1860665"/>
              <a:chOff x="7015365" y="-72006"/>
              <a:chExt cx="2128634" cy="1860665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7015365" y="-72006"/>
                <a:ext cx="2128634" cy="18606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圓角矩形 4"/>
              <p:cNvSpPr/>
              <p:nvPr/>
            </p:nvSpPr>
            <p:spPr>
              <a:xfrm>
                <a:off x="7694828" y="-31133"/>
                <a:ext cx="1408298" cy="13137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B</a:t>
                </a:r>
                <a:r>
                  <a:rPr lang="en-US" altLang="zh-TW" sz="2000" kern="1200" dirty="0" smtClean="0"/>
                  <a:t>-1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B</a:t>
                </a:r>
                <a:r>
                  <a:rPr lang="en-US" altLang="zh-TW" sz="2000" kern="1200" dirty="0" smtClean="0"/>
                  <a:t>-2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B</a:t>
                </a:r>
                <a:r>
                  <a:rPr lang="en-US" altLang="zh-TW" sz="2000" kern="1200" dirty="0" smtClean="0"/>
                  <a:t>-3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B</a:t>
                </a:r>
                <a:r>
                  <a:rPr lang="en-US" altLang="zh-TW" sz="2000" kern="1200" dirty="0" smtClean="0"/>
                  <a:t>-4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B</a:t>
                </a:r>
                <a:r>
                  <a:rPr lang="en-US" altLang="zh-TW" sz="2000" kern="1200" dirty="0" smtClean="0"/>
                  <a:t>-5</a:t>
                </a:r>
                <a:endParaRPr lang="zh-TW" altLang="en-US" sz="2000" kern="1200" dirty="0"/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26565" y="2432431"/>
              <a:ext cx="2128634" cy="1860665"/>
              <a:chOff x="7015365" y="-72006"/>
              <a:chExt cx="2128634" cy="1860665"/>
            </a:xfrm>
          </p:grpSpPr>
          <p:sp>
            <p:nvSpPr>
              <p:cNvPr id="14" name="圓角矩形 13"/>
              <p:cNvSpPr/>
              <p:nvPr/>
            </p:nvSpPr>
            <p:spPr>
              <a:xfrm>
                <a:off x="7015365" y="-72006"/>
                <a:ext cx="2128634" cy="18606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圓角矩形 4"/>
              <p:cNvSpPr/>
              <p:nvPr/>
            </p:nvSpPr>
            <p:spPr>
              <a:xfrm>
                <a:off x="7694828" y="-31133"/>
                <a:ext cx="1408298" cy="13137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C</a:t>
                </a:r>
                <a:r>
                  <a:rPr lang="en-US" altLang="zh-TW" sz="2000" kern="1200" dirty="0" smtClean="0"/>
                  <a:t>-1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C</a:t>
                </a:r>
                <a:r>
                  <a:rPr lang="en-US" altLang="zh-TW" sz="2000" kern="1200" dirty="0" smtClean="0"/>
                  <a:t>-2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C</a:t>
                </a:r>
                <a:r>
                  <a:rPr lang="en-US" altLang="zh-TW" sz="2000" kern="1200" dirty="0" smtClean="0"/>
                  <a:t>-3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C</a:t>
                </a:r>
                <a:r>
                  <a:rPr lang="en-US" altLang="zh-TW" sz="2000" kern="1200" dirty="0" smtClean="0"/>
                  <a:t>-4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/>
                  <a:t>C</a:t>
                </a:r>
                <a:r>
                  <a:rPr lang="en-US" altLang="zh-TW" sz="2000" kern="1200" dirty="0" smtClean="0"/>
                  <a:t>-5</a:t>
                </a:r>
                <a:endParaRPr lang="zh-TW" altLang="en-US" sz="2000" kern="1200" dirty="0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0" y="4917151"/>
              <a:ext cx="2128634" cy="1860665"/>
              <a:chOff x="7015365" y="-72006"/>
              <a:chExt cx="2128634" cy="1860665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7015365" y="-72006"/>
                <a:ext cx="2128634" cy="18606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圓角矩形 4"/>
              <p:cNvSpPr/>
              <p:nvPr/>
            </p:nvSpPr>
            <p:spPr>
              <a:xfrm>
                <a:off x="7694828" y="-31133"/>
                <a:ext cx="1408298" cy="13137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 smtClean="0"/>
                  <a:t>D</a:t>
                </a:r>
                <a:r>
                  <a:rPr lang="en-US" altLang="zh-TW" sz="2000" kern="1200" dirty="0" smtClean="0"/>
                  <a:t>-1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 smtClean="0"/>
                  <a:t>D</a:t>
                </a:r>
                <a:r>
                  <a:rPr lang="en-US" altLang="zh-TW" sz="2000" kern="1200" dirty="0" smtClean="0"/>
                  <a:t>-2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 smtClean="0"/>
                  <a:t>D</a:t>
                </a:r>
                <a:r>
                  <a:rPr lang="en-US" altLang="zh-TW" sz="2000" kern="1200" dirty="0" smtClean="0"/>
                  <a:t>-3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 smtClean="0"/>
                  <a:t>D</a:t>
                </a:r>
                <a:r>
                  <a:rPr lang="en-US" altLang="zh-TW" sz="2000" kern="1200" dirty="0" smtClean="0"/>
                  <a:t>-4</a:t>
                </a:r>
                <a:endParaRPr lang="zh-TW" altLang="en-US" sz="2000" kern="1200" dirty="0"/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altLang="zh-TW" sz="2000" dirty="0" smtClean="0"/>
                  <a:t>D</a:t>
                </a:r>
                <a:r>
                  <a:rPr lang="en-US" altLang="zh-TW" sz="2000" kern="1200" dirty="0" smtClean="0"/>
                  <a:t>-5</a:t>
                </a:r>
                <a:endParaRPr lang="zh-TW" altLang="en-US" sz="20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30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kern="100" spc="-150" dirty="0"/>
              <a:t>分組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合作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</a:t>
            </a:r>
            <a:r>
              <a:rPr lang="zh-TW" altLang="en-US" b="1" kern="100" spc="-150" dirty="0" smtClean="0"/>
              <a:t>體驗  </a:t>
            </a:r>
            <a:r>
              <a:rPr lang="zh-TW" altLang="en-US" sz="2000" b="1" kern="100" spc="-150" dirty="0"/>
              <a:t>說明</a:t>
            </a:r>
            <a:r>
              <a:rPr lang="en-US" altLang="zh-TW" sz="2000" b="1" kern="100" spc="-150" dirty="0"/>
              <a:t>2-1</a:t>
            </a:r>
            <a:endParaRPr lang="zh-TW" altLang="en-US" sz="2000" b="1" kern="100" spc="-150" dirty="0"/>
          </a:p>
        </p:txBody>
      </p:sp>
      <p:sp>
        <p:nvSpPr>
          <p:cNvPr id="4" name="矩形 3"/>
          <p:cNvSpPr/>
          <p:nvPr/>
        </p:nvSpPr>
        <p:spPr>
          <a:xfrm>
            <a:off x="-38348" y="1196752"/>
            <a:ext cx="9182348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2800" b="1" kern="100" spc="-150" dirty="0" smtClean="0"/>
              <a:t> </a:t>
            </a:r>
            <a:r>
              <a:rPr lang="en-US" altLang="zh-TW" sz="2800" b="1" kern="100" spc="-150" dirty="0" smtClean="0"/>
              <a:t>(</a:t>
            </a:r>
            <a:r>
              <a:rPr lang="zh-TW" altLang="en-US" sz="2800" b="1" kern="100" spc="-150" dirty="0" smtClean="0"/>
              <a:t>一</a:t>
            </a:r>
            <a:r>
              <a:rPr lang="en-US" altLang="zh-TW" sz="2800" b="1" kern="100" spc="-150" dirty="0" smtClean="0"/>
              <a:t>)</a:t>
            </a:r>
            <a:r>
              <a:rPr lang="zh-TW" altLang="en-US" sz="2800" b="1" kern="100" spc="-150" dirty="0" smtClean="0"/>
              <a:t> </a:t>
            </a:r>
            <a:r>
              <a:rPr lang="zh-TW" altLang="en-US" sz="2800" b="1" kern="100" dirty="0" smtClean="0"/>
              <a:t>每校  </a:t>
            </a:r>
            <a:r>
              <a:rPr lang="en-US" altLang="zh-TW" sz="2800" b="1" kern="100" dirty="0" smtClean="0"/>
              <a:t>1</a:t>
            </a:r>
            <a:r>
              <a:rPr lang="zh-TW" altLang="en-US" sz="2800" b="1" kern="100" dirty="0" smtClean="0"/>
              <a:t>小組，召集人為小組長。 </a:t>
            </a:r>
            <a:r>
              <a:rPr lang="en-US" altLang="zh-TW" sz="2800" b="1" kern="100" dirty="0" smtClean="0"/>
              <a:t>5</a:t>
            </a:r>
            <a:r>
              <a:rPr lang="zh-TW" altLang="en-US" sz="2800" b="1" kern="100" dirty="0" smtClean="0"/>
              <a:t>校 </a:t>
            </a:r>
            <a:r>
              <a:rPr lang="en-US" altLang="zh-TW" sz="2800" b="1" kern="100" dirty="0" smtClean="0"/>
              <a:t>=</a:t>
            </a:r>
            <a:r>
              <a:rPr lang="zh-TW" altLang="en-US" sz="2800" b="1" kern="100" dirty="0" smtClean="0"/>
              <a:t>  </a:t>
            </a:r>
            <a:r>
              <a:rPr lang="en-US" altLang="zh-TW" sz="2800" b="1" kern="100" dirty="0" smtClean="0"/>
              <a:t>1</a:t>
            </a:r>
            <a:r>
              <a:rPr lang="zh-TW" altLang="en-US" sz="2800" b="1" kern="100" dirty="0" smtClean="0"/>
              <a:t>大隊</a:t>
            </a:r>
            <a:endParaRPr lang="en-US" altLang="zh-TW" sz="2800" b="1" kern="100" dirty="0" smtClean="0"/>
          </a:p>
          <a:p>
            <a:pPr marL="81280" indent="-81280">
              <a:lnSpc>
                <a:spcPts val="3300"/>
              </a:lnSpc>
            </a:pPr>
            <a:r>
              <a:rPr lang="zh-TW" altLang="en-US" sz="2800" b="1" kern="100" spc="-150" dirty="0" smtClean="0"/>
              <a:t> </a:t>
            </a:r>
            <a:r>
              <a:rPr lang="en-US" altLang="zh-TW" sz="2800" b="1" kern="100" spc="-150" dirty="0" smtClean="0"/>
              <a:t>(</a:t>
            </a:r>
            <a:r>
              <a:rPr lang="zh-TW" altLang="en-US" sz="2800" b="1" kern="100" spc="-150" dirty="0" smtClean="0"/>
              <a:t>二</a:t>
            </a:r>
            <a:r>
              <a:rPr lang="en-US" altLang="zh-TW" sz="2800" b="1" kern="100" spc="-150" dirty="0" smtClean="0"/>
              <a:t>)</a:t>
            </a:r>
            <a:r>
              <a:rPr lang="zh-TW" altLang="en-US" sz="2800" b="1" kern="100" spc="-150" dirty="0" smtClean="0"/>
              <a:t> </a:t>
            </a:r>
            <a:r>
              <a:rPr lang="en-US" altLang="zh-TW" sz="2800" b="1" kern="100" dirty="0">
                <a:solidFill>
                  <a:srgbClr val="FFFF00"/>
                </a:solidFill>
              </a:rPr>
              <a:t>A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大隊、</a:t>
            </a:r>
            <a:r>
              <a:rPr lang="en-US" altLang="zh-TW" sz="2800" b="1" kern="100" dirty="0">
                <a:solidFill>
                  <a:srgbClr val="FFFF00"/>
                </a:solidFill>
              </a:rPr>
              <a:t>B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大隊、</a:t>
            </a:r>
            <a:r>
              <a:rPr lang="en-US" altLang="zh-TW" sz="2800" b="1" kern="100" dirty="0">
                <a:solidFill>
                  <a:srgbClr val="FFFF00"/>
                </a:solidFill>
              </a:rPr>
              <a:t>C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大隊  ，推</a:t>
            </a:r>
            <a:r>
              <a:rPr lang="zh-TW" altLang="en-US" sz="2800" b="1" kern="100" dirty="0" smtClean="0"/>
              <a:t>大隊長</a:t>
            </a:r>
            <a:r>
              <a:rPr lang="en-US" altLang="zh-TW" sz="2800" b="1" kern="100" dirty="0" smtClean="0"/>
              <a:t>ABC</a:t>
            </a:r>
            <a:r>
              <a:rPr lang="zh-TW" altLang="en-US" sz="2800" b="1" kern="100" dirty="0" smtClean="0"/>
              <a:t>三位</a:t>
            </a:r>
            <a:endParaRPr lang="zh-TW" altLang="en-US" sz="2800" b="1" kern="100" dirty="0">
              <a:solidFill>
                <a:srgbClr val="FFFF00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626503248"/>
              </p:ext>
            </p:extLst>
          </p:nvPr>
        </p:nvGraphicFramePr>
        <p:xfrm>
          <a:off x="107504" y="2636912"/>
          <a:ext cx="89289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0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3429000"/>
            <a:ext cx="9144000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kern="100" spc="-150" dirty="0"/>
              <a:t>分組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合作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</a:t>
            </a:r>
            <a:r>
              <a:rPr lang="zh-TW" altLang="en-US" b="1" kern="100" spc="-150" dirty="0" smtClean="0"/>
              <a:t>體驗  </a:t>
            </a:r>
            <a:r>
              <a:rPr lang="zh-TW" altLang="en-US" sz="2000" b="1" kern="100" spc="-150" dirty="0" smtClean="0"/>
              <a:t>說明</a:t>
            </a:r>
            <a:r>
              <a:rPr lang="en-US" altLang="zh-TW" sz="2000" b="1" kern="100" spc="-150" dirty="0"/>
              <a:t>2-1</a:t>
            </a:r>
            <a:endParaRPr lang="zh-TW" altLang="en-US" sz="2000" b="1" kern="100" spc="-150" dirty="0"/>
          </a:p>
        </p:txBody>
      </p:sp>
      <p:sp>
        <p:nvSpPr>
          <p:cNvPr id="5" name="矩形 4"/>
          <p:cNvSpPr/>
          <p:nvPr/>
        </p:nvSpPr>
        <p:spPr>
          <a:xfrm>
            <a:off x="0" y="1124744"/>
            <a:ext cx="9182348" cy="2088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81280" indent="-81280">
              <a:lnSpc>
                <a:spcPts val="3300"/>
              </a:lnSpc>
            </a:pPr>
            <a:r>
              <a:rPr lang="zh-TW" altLang="en-US" sz="2800" b="1" kern="100" spc="-150" dirty="0" smtClean="0"/>
              <a:t> </a:t>
            </a:r>
            <a:r>
              <a:rPr lang="zh-TW" altLang="en-US" sz="2400" b="1" kern="100" dirty="0" smtClean="0">
                <a:solidFill>
                  <a:srgbClr val="FFFF00"/>
                </a:solidFill>
              </a:rPr>
              <a:t> </a:t>
            </a:r>
            <a:r>
              <a:rPr lang="en-US" altLang="zh-TW" sz="2800" b="1" kern="100" dirty="0">
                <a:solidFill>
                  <a:srgbClr val="FFFF00"/>
                </a:solidFill>
              </a:rPr>
              <a:t>(</a:t>
            </a:r>
            <a:r>
              <a:rPr lang="zh-TW" altLang="en-US" sz="2800" b="1" kern="100" dirty="0">
                <a:solidFill>
                  <a:srgbClr val="FFFF00"/>
                </a:solidFill>
              </a:rPr>
              <a:t>三</a:t>
            </a:r>
            <a:r>
              <a:rPr lang="en-US" altLang="zh-TW" sz="2800" b="1" kern="100" dirty="0">
                <a:solidFill>
                  <a:srgbClr val="FFFF00"/>
                </a:solidFill>
              </a:rPr>
              <a:t>)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隊長： 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a.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 統計</a:t>
            </a:r>
            <a:r>
              <a:rPr lang="zh-TW" altLang="en-US" sz="2800" b="1" kern="100" dirty="0">
                <a:solidFill>
                  <a:srgbClr val="FFFF00"/>
                </a:solidFill>
              </a:rPr>
              <a:t>本大隊總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人數</a:t>
            </a:r>
            <a:r>
              <a:rPr lang="zh-TW" altLang="en-US" sz="2800" b="1" kern="100" dirty="0">
                <a:solidFill>
                  <a:srgbClr val="FFFF00"/>
                </a:solidFill>
                <a:latin typeface="細明體_HKSCS"/>
                <a:ea typeface="細明體_HKSCS"/>
              </a:rPr>
              <a:t>→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給</a:t>
            </a:r>
            <a:r>
              <a:rPr lang="zh-TW" altLang="en-US" sz="2800" b="1" kern="100" dirty="0">
                <a:solidFill>
                  <a:srgbClr val="FFFF00"/>
                </a:solidFill>
              </a:rPr>
              <a:t>講師總人數</a:t>
            </a:r>
            <a:endParaRPr lang="en-US" altLang="zh-TW" sz="2800" b="1" kern="100" dirty="0">
              <a:solidFill>
                <a:srgbClr val="FFFF00"/>
              </a:solidFill>
            </a:endParaRPr>
          </a:p>
          <a:p>
            <a:pPr marL="81280" indent="-81280">
              <a:lnSpc>
                <a:spcPts val="3300"/>
              </a:lnSpc>
            </a:pPr>
            <a:r>
              <a:rPr lang="zh-TW" altLang="en-US" sz="2800" b="1" kern="100" dirty="0">
                <a:solidFill>
                  <a:srgbClr val="FFFF00"/>
                </a:solidFill>
              </a:rPr>
              <a:t>         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                  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b.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 依總人數 領材料，發給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小組長。</a:t>
            </a:r>
            <a:endParaRPr lang="en-US" altLang="zh-TW" sz="2800" b="1" kern="100" dirty="0">
              <a:solidFill>
                <a:srgbClr val="FFFF00"/>
              </a:solidFill>
            </a:endParaRPr>
          </a:p>
          <a:p>
            <a:pPr marL="81280" indent="-81280">
              <a:lnSpc>
                <a:spcPts val="3300"/>
              </a:lnSpc>
            </a:pPr>
            <a:r>
              <a:rPr lang="zh-TW" altLang="en-US" sz="2800" b="1" kern="100" dirty="0" smtClean="0">
                <a:solidFill>
                  <a:srgbClr val="FFFF00"/>
                </a:solidFill>
              </a:rPr>
              <a:t> 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(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四</a:t>
            </a:r>
            <a:r>
              <a:rPr lang="en-US" altLang="zh-TW" sz="2800" b="1" kern="100" dirty="0">
                <a:solidFill>
                  <a:srgbClr val="FFFF00"/>
                </a:solidFill>
              </a:rPr>
              <a:t>)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小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組長：</a:t>
            </a:r>
            <a:r>
              <a:rPr lang="en-US" altLang="zh-TW" sz="2800" b="1" kern="100" dirty="0">
                <a:solidFill>
                  <a:srgbClr val="FFFF00"/>
                </a:solidFill>
              </a:rPr>
              <a:t>a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.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 向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大隊長報本小組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人數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(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即各校</a:t>
            </a:r>
            <a:r>
              <a:rPr lang="zh-TW" altLang="en-US" sz="2800" b="1" kern="100" dirty="0">
                <a:solidFill>
                  <a:srgbClr val="FFFF00"/>
                </a:solidFill>
              </a:rPr>
              <a:t>教師</a:t>
            </a:r>
            <a:r>
              <a:rPr lang="en-US" altLang="zh-TW" sz="2800" b="1" kern="100" dirty="0">
                <a:solidFill>
                  <a:srgbClr val="FFFF00"/>
                </a:solidFill>
              </a:rPr>
              <a:t>)</a:t>
            </a:r>
          </a:p>
          <a:p>
            <a:pPr marL="81280" indent="-81280">
              <a:lnSpc>
                <a:spcPts val="3300"/>
              </a:lnSpc>
            </a:pPr>
            <a:r>
              <a:rPr lang="zh-TW" altLang="en-US" sz="2800" b="1" kern="100" dirty="0" smtClean="0">
                <a:solidFill>
                  <a:srgbClr val="FFFF00"/>
                </a:solidFill>
              </a:rPr>
              <a:t>                           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b</a:t>
            </a:r>
            <a:r>
              <a:rPr lang="en-US" altLang="zh-TW" sz="2800" b="1" kern="100" dirty="0">
                <a:solidFill>
                  <a:srgbClr val="FFFF00"/>
                </a:solidFill>
              </a:rPr>
              <a:t>.</a:t>
            </a:r>
            <a:r>
              <a:rPr lang="zh-TW" altLang="en-US" sz="2800" b="1" kern="100" dirty="0">
                <a:solidFill>
                  <a:srgbClr val="FFFF00"/>
                </a:solidFill>
              </a:rPr>
              <a:t>向大隊長領材料</a:t>
            </a:r>
            <a:r>
              <a:rPr lang="zh-TW" altLang="en-US" sz="2800" b="1" kern="100" dirty="0" smtClean="0">
                <a:solidFill>
                  <a:srgbClr val="FFFF00"/>
                </a:solidFill>
              </a:rPr>
              <a:t>，領導體驗活動。                    </a:t>
            </a:r>
            <a:r>
              <a:rPr lang="en-US" altLang="zh-TW" sz="2800" b="1" kern="100" dirty="0" smtClean="0">
                <a:solidFill>
                  <a:srgbClr val="FFFF00"/>
                </a:solidFill>
              </a:rPr>
              <a:t>  </a:t>
            </a:r>
            <a:endParaRPr lang="zh-TW" altLang="en-US" sz="2800" b="1" kern="100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3717032"/>
            <a:ext cx="1008112" cy="2808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講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桌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957279" y="4797152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食材桌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795285" y="3717032"/>
            <a:ext cx="540060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835696" y="4797152"/>
            <a:ext cx="5400600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B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871700" y="5877272"/>
            <a:ext cx="5400600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957279" y="5916488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準備桌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7920767" y="3717032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農</a:t>
            </a:r>
            <a:r>
              <a:rPr lang="zh-TW" altLang="en-US" sz="2400" dirty="0" smtClean="0"/>
              <a:t>材桌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47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4883" y="1412776"/>
            <a:ext cx="9144000" cy="547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b="1" kern="100" spc="-150" dirty="0"/>
              <a:t>分組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合作 </a:t>
            </a:r>
            <a:r>
              <a:rPr lang="en-US" altLang="zh-TW" b="1" kern="100" spc="-150" dirty="0"/>
              <a:t>+</a:t>
            </a:r>
            <a:r>
              <a:rPr lang="zh-TW" altLang="en-US" b="1" kern="100" spc="-150" dirty="0"/>
              <a:t> </a:t>
            </a:r>
            <a:r>
              <a:rPr lang="zh-TW" altLang="en-US" b="1" kern="100" spc="-150" dirty="0" smtClean="0"/>
              <a:t>體驗  </a:t>
            </a:r>
            <a:r>
              <a:rPr lang="zh-TW" altLang="en-US" sz="2000" b="1" kern="100" spc="-150" dirty="0" smtClean="0"/>
              <a:t>說明</a:t>
            </a:r>
            <a:r>
              <a:rPr lang="en-US" altLang="zh-TW" sz="2000" b="1" kern="100" spc="-150" dirty="0"/>
              <a:t>2-1</a:t>
            </a:r>
            <a:endParaRPr lang="zh-TW" altLang="en-US" sz="2000" b="1" kern="100" spc="-150" dirty="0"/>
          </a:p>
        </p:txBody>
      </p:sp>
      <p:sp>
        <p:nvSpPr>
          <p:cNvPr id="8" name="矩形 7"/>
          <p:cNvSpPr/>
          <p:nvPr/>
        </p:nvSpPr>
        <p:spPr>
          <a:xfrm>
            <a:off x="179512" y="3717032"/>
            <a:ext cx="1008112" cy="2808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講</a:t>
            </a:r>
            <a:endParaRPr lang="en-US" altLang="zh-TW" sz="2400" dirty="0" smtClean="0"/>
          </a:p>
          <a:p>
            <a:pPr algn="ctr"/>
            <a:r>
              <a:rPr lang="zh-TW" altLang="en-US" sz="2400" dirty="0" smtClean="0"/>
              <a:t>桌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957279" y="4797152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食材桌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 rot="5400000">
            <a:off x="1074646" y="4707142"/>
            <a:ext cx="378042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 rot="5400000">
            <a:off x="2033718" y="4707142"/>
            <a:ext cx="3780420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B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 rot="5400000">
            <a:off x="2954939" y="4707142"/>
            <a:ext cx="3780420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957279" y="5916488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準備桌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7920767" y="3717032"/>
            <a:ext cx="122323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農</a:t>
            </a:r>
            <a:r>
              <a:rPr lang="zh-TW" altLang="en-US" sz="2400" dirty="0" smtClean="0"/>
              <a:t>材桌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 rot="5400000">
            <a:off x="3825832" y="4743146"/>
            <a:ext cx="378042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 rot="5400000">
            <a:off x="4784904" y="4743146"/>
            <a:ext cx="3780420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B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 rot="5400000">
            <a:off x="5706125" y="4743146"/>
            <a:ext cx="3780420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</a:t>
            </a:r>
            <a:r>
              <a:rPr lang="zh-TW" altLang="en-US" dirty="0" smtClean="0"/>
              <a:t>大隊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04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zh-TW" altLang="en-US" dirty="0" smtClean="0"/>
              <a:t>大隊長任務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468544" cy="4997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Aa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統計小組數，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各小組</a:t>
            </a: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各校</a:t>
            </a: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人數</a:t>
            </a:r>
            <a:endParaRPr lang="en-US" altLang="zh-TW" sz="3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Ab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向講師回報統計數，領食材，</a:t>
            </a:r>
            <a:endParaRPr lang="en-US" altLang="zh-TW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Ac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依各小組人數，調整食材量，轉給小組長</a:t>
            </a:r>
            <a:endParaRPr lang="en-US" altLang="zh-TW" sz="3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100" dirty="0" smtClean="0"/>
              <a:t>Ba</a:t>
            </a:r>
            <a:r>
              <a:rPr lang="zh-TW" altLang="en-US" sz="3100" dirty="0" smtClean="0"/>
              <a:t>瓦斯</a:t>
            </a:r>
            <a:r>
              <a:rPr lang="zh-TW" altLang="en-US" sz="3100" dirty="0"/>
              <a:t>噴燈</a:t>
            </a:r>
            <a:r>
              <a:rPr lang="en-US" altLang="zh-TW" sz="3100" dirty="0"/>
              <a:t>—</a:t>
            </a:r>
            <a:r>
              <a:rPr lang="zh-TW" altLang="en-US" sz="3100" dirty="0"/>
              <a:t>保管與</a:t>
            </a:r>
            <a:r>
              <a:rPr lang="zh-TW" altLang="en-US" sz="3100" dirty="0" smtClean="0"/>
              <a:t>使用</a:t>
            </a:r>
            <a:endParaRPr lang="en-US" altLang="zh-TW" sz="3100" dirty="0" smtClean="0"/>
          </a:p>
          <a:p>
            <a:pPr marL="0" indent="0">
              <a:buNone/>
            </a:pPr>
            <a:r>
              <a:rPr lang="en-US" altLang="zh-TW" sz="3100" dirty="0" smtClean="0"/>
              <a:t>Bb</a:t>
            </a:r>
            <a:r>
              <a:rPr lang="zh-TW" altLang="en-US" sz="3100" dirty="0" smtClean="0"/>
              <a:t>取平底鍋</a:t>
            </a:r>
            <a:r>
              <a:rPr lang="en-US" altLang="zh-TW" sz="3100" dirty="0" smtClean="0"/>
              <a:t>+</a:t>
            </a:r>
            <a:r>
              <a:rPr lang="zh-TW" altLang="en-US" sz="3100" dirty="0" smtClean="0"/>
              <a:t>鏟，領導</a:t>
            </a:r>
            <a:r>
              <a:rPr lang="zh-TW" altLang="en-US" sz="3100" dirty="0" smtClean="0">
                <a:latin typeface="標楷體"/>
                <a:ea typeface="標楷體"/>
              </a:rPr>
              <a:t>「</a:t>
            </a:r>
            <a:r>
              <a:rPr lang="zh-TW" altLang="en-US" sz="3100" b="1" dirty="0" smtClean="0"/>
              <a:t>萬華醬</a:t>
            </a:r>
            <a:r>
              <a:rPr lang="en-US" altLang="zh-TW" sz="3100" dirty="0" smtClean="0">
                <a:latin typeface="標楷體"/>
                <a:ea typeface="標楷體"/>
              </a:rPr>
              <a:t>」</a:t>
            </a:r>
            <a:r>
              <a:rPr lang="zh-TW" altLang="en-US" sz="3100" dirty="0" smtClean="0">
                <a:latin typeface="標楷體"/>
                <a:ea typeface="標楷體"/>
              </a:rPr>
              <a:t>加熱</a:t>
            </a:r>
            <a:r>
              <a:rPr lang="zh-TW" altLang="en-US" sz="3100" dirty="0">
                <a:latin typeface="標楷體"/>
                <a:ea typeface="標楷體"/>
              </a:rPr>
              <a:t>拌炒</a:t>
            </a:r>
            <a:r>
              <a:rPr lang="zh-TW" altLang="en-US" sz="3100" dirty="0" smtClean="0"/>
              <a:t>與分享</a:t>
            </a:r>
            <a:r>
              <a:rPr lang="zh-TW" altLang="en-US" sz="3100" dirty="0" smtClean="0">
                <a:latin typeface="標楷體"/>
                <a:ea typeface="標楷體"/>
              </a:rPr>
              <a:t>，</a:t>
            </a:r>
            <a:endParaRPr lang="en-US" altLang="zh-TW" sz="3100" dirty="0" smtClean="0">
              <a:latin typeface="標楷體"/>
              <a:ea typeface="標楷體"/>
            </a:endParaRPr>
          </a:p>
          <a:p>
            <a:pPr marL="0" indent="0">
              <a:buNone/>
            </a:pPr>
            <a:endParaRPr lang="en-US" altLang="zh-TW" sz="3100" dirty="0" smtClean="0">
              <a:latin typeface="標楷體"/>
              <a:ea typeface="標楷體"/>
            </a:endParaRPr>
          </a:p>
          <a:p>
            <a:pPr marL="0" indent="0">
              <a:buNone/>
            </a:pPr>
            <a:r>
              <a:rPr lang="en-US" altLang="zh-TW" sz="3100" dirty="0" smtClean="0">
                <a:latin typeface="標楷體"/>
                <a:ea typeface="標楷體"/>
              </a:rPr>
              <a:t>Ca</a:t>
            </a:r>
            <a:r>
              <a:rPr lang="zh-TW" altLang="en-US" sz="3100" dirty="0" smtClean="0">
                <a:latin typeface="標楷體"/>
                <a:ea typeface="標楷體"/>
              </a:rPr>
              <a:t> 轉發小組：大圓盤</a:t>
            </a:r>
            <a:r>
              <a:rPr lang="en-US" altLang="zh-TW" sz="3100" dirty="0" smtClean="0">
                <a:latin typeface="標楷體"/>
                <a:ea typeface="標楷體"/>
              </a:rPr>
              <a:t>1</a:t>
            </a:r>
            <a:r>
              <a:rPr lang="zh-TW" altLang="en-US" sz="3100" dirty="0" smtClean="0">
                <a:latin typeface="標楷體"/>
                <a:ea typeface="標楷體"/>
              </a:rPr>
              <a:t>個</a:t>
            </a:r>
            <a:r>
              <a:rPr lang="en-US" altLang="zh-TW" sz="3100" dirty="0" smtClean="0">
                <a:latin typeface="標楷體"/>
                <a:ea typeface="標楷體"/>
              </a:rPr>
              <a:t>/</a:t>
            </a:r>
            <a:r>
              <a:rPr lang="zh-TW" altLang="en-US" sz="3100" dirty="0" smtClean="0">
                <a:latin typeface="標楷體"/>
                <a:ea typeface="標楷體"/>
              </a:rPr>
              <a:t>校</a:t>
            </a:r>
            <a:r>
              <a:rPr lang="en-US" altLang="zh-TW" sz="3100" dirty="0" smtClean="0">
                <a:latin typeface="標楷體"/>
                <a:ea typeface="標楷體"/>
              </a:rPr>
              <a:t>)</a:t>
            </a:r>
            <a:r>
              <a:rPr lang="zh-TW" altLang="en-US" sz="3100" dirty="0" smtClean="0">
                <a:latin typeface="標楷體"/>
                <a:ea typeface="標楷體"/>
              </a:rPr>
              <a:t> </a:t>
            </a:r>
            <a:r>
              <a:rPr lang="en-US" altLang="zh-TW" sz="3100" dirty="0" smtClean="0">
                <a:latin typeface="標楷體"/>
                <a:ea typeface="標楷體"/>
              </a:rPr>
              <a:t>+</a:t>
            </a:r>
            <a:r>
              <a:rPr lang="zh-TW" altLang="en-US" sz="3100" dirty="0">
                <a:latin typeface="標楷體"/>
                <a:ea typeface="標楷體"/>
              </a:rPr>
              <a:t>竹籤</a:t>
            </a:r>
            <a:r>
              <a:rPr lang="en-US" altLang="zh-TW" sz="3100" dirty="0">
                <a:latin typeface="標楷體"/>
                <a:ea typeface="標楷體"/>
              </a:rPr>
              <a:t>1</a:t>
            </a:r>
            <a:r>
              <a:rPr lang="zh-TW" altLang="en-US" sz="3100" dirty="0">
                <a:latin typeface="標楷體"/>
                <a:ea typeface="標楷體"/>
              </a:rPr>
              <a:t>支</a:t>
            </a:r>
            <a:r>
              <a:rPr lang="en-US" altLang="zh-TW" sz="3100" dirty="0">
                <a:latin typeface="標楷體"/>
                <a:ea typeface="標楷體"/>
              </a:rPr>
              <a:t>/</a:t>
            </a:r>
            <a:r>
              <a:rPr lang="zh-TW" altLang="en-US" sz="3100" dirty="0">
                <a:latin typeface="標楷體"/>
                <a:ea typeface="標楷體"/>
              </a:rPr>
              <a:t>人</a:t>
            </a:r>
            <a:r>
              <a:rPr lang="en-US" altLang="zh-TW" sz="3100" dirty="0">
                <a:latin typeface="標楷體"/>
                <a:ea typeface="標楷體"/>
              </a:rPr>
              <a:t>(</a:t>
            </a:r>
            <a:r>
              <a:rPr lang="zh-TW" altLang="en-US" sz="3100" dirty="0">
                <a:latin typeface="標楷體"/>
                <a:ea typeface="標楷體"/>
              </a:rPr>
              <a:t>請回收</a:t>
            </a:r>
            <a:r>
              <a:rPr lang="en-US" altLang="zh-TW" sz="3100" dirty="0">
                <a:latin typeface="標楷體"/>
                <a:ea typeface="標楷體"/>
              </a:rPr>
              <a:t>)</a:t>
            </a:r>
          </a:p>
          <a:p>
            <a:pPr marL="0" indent="0">
              <a:buNone/>
            </a:pPr>
            <a:r>
              <a:rPr lang="zh-TW" altLang="en-US" sz="3100" dirty="0" smtClean="0">
                <a:latin typeface="標楷體"/>
                <a:ea typeface="標楷體"/>
              </a:rPr>
              <a:t>             </a:t>
            </a:r>
            <a:r>
              <a:rPr lang="en-US" altLang="zh-TW" sz="3100" dirty="0" smtClean="0">
                <a:latin typeface="標楷體"/>
                <a:ea typeface="標楷體"/>
              </a:rPr>
              <a:t>+</a:t>
            </a:r>
            <a:r>
              <a:rPr lang="zh-TW" altLang="en-US" sz="3100" dirty="0">
                <a:latin typeface="標楷體"/>
                <a:ea typeface="標楷體"/>
              </a:rPr>
              <a:t>小白</a:t>
            </a:r>
            <a:r>
              <a:rPr lang="zh-TW" altLang="en-US" sz="3100" dirty="0" smtClean="0">
                <a:latin typeface="標楷體"/>
                <a:ea typeface="標楷體"/>
              </a:rPr>
              <a:t>紙杯</a:t>
            </a:r>
            <a:r>
              <a:rPr lang="en-US" altLang="zh-TW" sz="3100" dirty="0" smtClean="0">
                <a:latin typeface="標楷體"/>
                <a:ea typeface="標楷體"/>
              </a:rPr>
              <a:t>1</a:t>
            </a:r>
            <a:r>
              <a:rPr lang="zh-TW" altLang="en-US" sz="3100" dirty="0" smtClean="0">
                <a:latin typeface="標楷體"/>
                <a:ea typeface="標楷體"/>
              </a:rPr>
              <a:t>個</a:t>
            </a:r>
            <a:r>
              <a:rPr lang="en-US" altLang="zh-TW" sz="3100" dirty="0" smtClean="0">
                <a:latin typeface="標楷體"/>
                <a:ea typeface="標楷體"/>
              </a:rPr>
              <a:t>/</a:t>
            </a:r>
            <a:r>
              <a:rPr lang="zh-TW" altLang="en-US" sz="3100" dirty="0" smtClean="0">
                <a:latin typeface="標楷體"/>
                <a:ea typeface="標楷體"/>
              </a:rPr>
              <a:t>人</a:t>
            </a:r>
            <a:r>
              <a:rPr lang="en-US" altLang="zh-TW" sz="3100" dirty="0" smtClean="0">
                <a:latin typeface="標楷體"/>
                <a:ea typeface="標楷體"/>
              </a:rPr>
              <a:t>(</a:t>
            </a:r>
            <a:r>
              <a:rPr lang="zh-TW" altLang="en-US" sz="3100" dirty="0" smtClean="0">
                <a:latin typeface="標楷體"/>
                <a:ea typeface="標楷體"/>
              </a:rPr>
              <a:t>叮嚀要體驗</a:t>
            </a:r>
            <a:r>
              <a:rPr lang="en-US" altLang="zh-TW" sz="3100" dirty="0" smtClean="0">
                <a:latin typeface="標楷體"/>
                <a:ea typeface="標楷體"/>
              </a:rPr>
              <a:t>3</a:t>
            </a:r>
            <a:r>
              <a:rPr lang="zh-TW" altLang="en-US" sz="3100" dirty="0" smtClean="0">
                <a:latin typeface="標楷體"/>
                <a:ea typeface="標楷體"/>
              </a:rPr>
              <a:t>種才能</a:t>
            </a:r>
            <a:r>
              <a:rPr lang="zh-TW" altLang="en-US" sz="3100" dirty="0">
                <a:latin typeface="標楷體"/>
                <a:ea typeface="標楷體"/>
              </a:rPr>
              <a:t>丟</a:t>
            </a:r>
            <a:r>
              <a:rPr lang="zh-TW" altLang="en-US" sz="3100" dirty="0" smtClean="0">
                <a:latin typeface="標楷體"/>
                <a:ea typeface="標楷體"/>
              </a:rPr>
              <a:t>喔</a:t>
            </a:r>
            <a:r>
              <a:rPr lang="en-US" altLang="zh-TW" sz="3100" dirty="0" smtClean="0">
                <a:latin typeface="標楷體"/>
                <a:ea typeface="標楷體"/>
              </a:rPr>
              <a:t>)</a:t>
            </a:r>
          </a:p>
          <a:p>
            <a:pPr marL="0" indent="0">
              <a:buNone/>
            </a:pPr>
            <a:r>
              <a:rPr lang="zh-TW" altLang="en-US" sz="3100" dirty="0">
                <a:latin typeface="標楷體"/>
                <a:ea typeface="標楷體"/>
              </a:rPr>
              <a:t> </a:t>
            </a:r>
            <a:r>
              <a:rPr lang="zh-TW" altLang="en-US" sz="3100" dirty="0" smtClean="0">
                <a:latin typeface="標楷體"/>
                <a:ea typeface="標楷體"/>
              </a:rPr>
              <a:t>  轉發小組</a:t>
            </a:r>
            <a:r>
              <a:rPr lang="zh-TW" altLang="en-US" sz="3100" dirty="0">
                <a:latin typeface="標楷體"/>
                <a:ea typeface="標楷體"/>
              </a:rPr>
              <a:t>：小碗</a:t>
            </a:r>
            <a:r>
              <a:rPr lang="en-US" altLang="zh-TW" sz="3100" dirty="0">
                <a:latin typeface="標楷體"/>
                <a:ea typeface="標楷體"/>
              </a:rPr>
              <a:t>1</a:t>
            </a:r>
            <a:r>
              <a:rPr lang="zh-TW" altLang="en-US" sz="3100" dirty="0">
                <a:latin typeface="標楷體"/>
                <a:ea typeface="標楷體"/>
              </a:rPr>
              <a:t>個</a:t>
            </a:r>
            <a:r>
              <a:rPr lang="en-US" altLang="zh-TW" sz="3100" dirty="0">
                <a:latin typeface="標楷體"/>
                <a:ea typeface="標楷體"/>
              </a:rPr>
              <a:t>+</a:t>
            </a:r>
            <a:r>
              <a:rPr lang="zh-TW" altLang="en-US" sz="3100" dirty="0">
                <a:latin typeface="標楷體"/>
                <a:ea typeface="標楷體"/>
              </a:rPr>
              <a:t>湯匙</a:t>
            </a:r>
            <a:r>
              <a:rPr lang="en-US" altLang="zh-TW" sz="3100" dirty="0">
                <a:latin typeface="標楷體"/>
                <a:ea typeface="標楷體"/>
              </a:rPr>
              <a:t>1</a:t>
            </a:r>
            <a:r>
              <a:rPr lang="zh-TW" altLang="en-US" sz="3100" dirty="0">
                <a:latin typeface="標楷體"/>
                <a:ea typeface="標楷體"/>
              </a:rPr>
              <a:t>支</a:t>
            </a:r>
            <a:r>
              <a:rPr lang="en-US" altLang="zh-TW" sz="3100" dirty="0">
                <a:latin typeface="標楷體"/>
                <a:ea typeface="標楷體"/>
              </a:rPr>
              <a:t>/</a:t>
            </a:r>
            <a:r>
              <a:rPr lang="zh-TW" altLang="en-US" sz="3100" dirty="0">
                <a:latin typeface="標楷體"/>
                <a:ea typeface="標楷體"/>
              </a:rPr>
              <a:t>校</a:t>
            </a:r>
            <a:r>
              <a:rPr lang="en-US" altLang="zh-TW" sz="3100" dirty="0">
                <a:latin typeface="標楷體"/>
                <a:ea typeface="標楷體"/>
              </a:rPr>
              <a:t>==</a:t>
            </a:r>
            <a:r>
              <a:rPr lang="zh-TW" altLang="en-US" sz="3100" dirty="0">
                <a:latin typeface="標楷體"/>
                <a:ea typeface="標楷體"/>
              </a:rPr>
              <a:t>裝濃湯，</a:t>
            </a:r>
            <a:endParaRPr lang="en-US" altLang="zh-TW" sz="3100" dirty="0">
              <a:latin typeface="標楷體"/>
              <a:ea typeface="標楷體"/>
            </a:endParaRPr>
          </a:p>
          <a:p>
            <a:pPr marL="0" indent="0">
              <a:buNone/>
            </a:pPr>
            <a:r>
              <a:rPr lang="zh-TW" altLang="en-US" sz="3100" dirty="0">
                <a:latin typeface="標楷體"/>
                <a:ea typeface="標楷體"/>
              </a:rPr>
              <a:t>   </a:t>
            </a:r>
            <a:r>
              <a:rPr lang="zh-TW" altLang="en-US" sz="3100" dirty="0" smtClean="0">
                <a:latin typeface="標楷體"/>
                <a:ea typeface="標楷體"/>
              </a:rPr>
              <a:t>發小組</a:t>
            </a:r>
            <a:r>
              <a:rPr lang="zh-TW" altLang="en-US" sz="3100" dirty="0">
                <a:latin typeface="標楷體"/>
                <a:ea typeface="標楷體"/>
              </a:rPr>
              <a:t>體驗拉花，品嚐金瓜濃湯美味</a:t>
            </a:r>
            <a:endParaRPr lang="en-US" altLang="zh-TW" sz="3100" dirty="0">
              <a:latin typeface="標楷體"/>
              <a:ea typeface="標楷體"/>
            </a:endParaRPr>
          </a:p>
          <a:p>
            <a:pPr marL="0" indent="0">
              <a:buNone/>
            </a:pPr>
            <a:r>
              <a:rPr lang="zh-TW" altLang="en-US" sz="3100" dirty="0">
                <a:latin typeface="標楷體"/>
                <a:ea typeface="標楷體"/>
              </a:rPr>
              <a:t>       湯倒完請不必洗，沒倒光更好，再分裝義大利麵。</a:t>
            </a:r>
            <a:endParaRPr lang="en-US" altLang="zh-TW" sz="3100" dirty="0">
              <a:latin typeface="標楷體"/>
              <a:ea typeface="標楷體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/>
                <a:ea typeface="標楷體"/>
              </a:rPr>
              <a:t>c</a:t>
            </a:r>
          </a:p>
          <a:p>
            <a:pPr marL="0" indent="0">
              <a:buNone/>
            </a:pPr>
            <a:endParaRPr lang="en-US" altLang="zh-TW" sz="2800" dirty="0"/>
          </a:p>
          <a:p>
            <a:endParaRPr lang="en-US" altLang="zh-TW" sz="2800" dirty="0" smtClean="0"/>
          </a:p>
          <a:p>
            <a:endParaRPr lang="zh-TW" altLang="en-US" dirty="0"/>
          </a:p>
        </p:txBody>
      </p:sp>
      <p:sp>
        <p:nvSpPr>
          <p:cNvPr id="4" name="向上箭號圖說文字 3">
            <a:hlinkClick r:id="rId2" action="ppaction://hlinksldjump"/>
          </p:cNvPr>
          <p:cNvSpPr/>
          <p:nvPr/>
        </p:nvSpPr>
        <p:spPr>
          <a:xfrm>
            <a:off x="8460432" y="260648"/>
            <a:ext cx="576064" cy="93610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回</a:t>
            </a:r>
            <a:r>
              <a:rPr lang="en-US" altLang="zh-TW" dirty="0" smtClean="0"/>
              <a:t>p22</a:t>
            </a:r>
          </a:p>
        </p:txBody>
      </p:sp>
    </p:spTree>
    <p:extLst>
      <p:ext uri="{BB962C8B-B14F-4D97-AF65-F5344CB8AC3E}">
        <p14:creationId xmlns:p14="http://schemas.microsoft.com/office/powerpoint/2010/main" val="41748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zh-TW" altLang="en-US" dirty="0" smtClean="0"/>
              <a:t>農產品的生命密碼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818" y="1196752"/>
            <a:ext cx="5872333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/>
              <a:t>正月</a:t>
            </a:r>
            <a:r>
              <a:rPr lang="zh-TW" altLang="en-US" sz="2800" dirty="0"/>
              <a:t>蔥，二月韭，三月莧，四月蕹</a:t>
            </a:r>
            <a:r>
              <a:rPr lang="zh-TW" altLang="en-US" sz="2800" dirty="0" smtClean="0"/>
              <a:t>，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五月</a:t>
            </a:r>
            <a:r>
              <a:rPr lang="zh-TW" altLang="en-US" sz="2800" dirty="0"/>
              <a:t>瓠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六月瓜，七月筍，八月芋</a:t>
            </a:r>
            <a:r>
              <a:rPr lang="zh-TW" altLang="en-US" sz="2800" dirty="0" smtClean="0"/>
              <a:t>，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九</a:t>
            </a:r>
            <a:r>
              <a:rPr lang="zh-TW" altLang="en-US" sz="2800" dirty="0"/>
              <a:t>芥藍</a:t>
            </a:r>
            <a:r>
              <a:rPr lang="zh-TW" altLang="en-US" sz="2800" dirty="0" smtClean="0"/>
              <a:t>，十月芹，十一蒜，十二白。</a:t>
            </a:r>
            <a:endParaRPr lang="en-US" altLang="zh-TW" sz="2800" dirty="0" smtClean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0" y="3104964"/>
            <a:ext cx="5508104" cy="3384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各種農作物都有它一定的盛產期，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吃得對味才會好吃，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請為環境多一份付出。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跟著老天爺，吃便宜</a:t>
            </a:r>
            <a:r>
              <a:rPr lang="zh-TW" altLang="en-US" dirty="0"/>
              <a:t>、健康、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又</a:t>
            </a:r>
            <a:r>
              <a:rPr lang="zh-TW" altLang="en-US" dirty="0" smtClean="0"/>
              <a:t>好吃</a:t>
            </a:r>
            <a:r>
              <a:rPr lang="zh-TW" altLang="en-US" dirty="0"/>
              <a:t>的食物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en-US" altLang="zh-TW" sz="1400" dirty="0" smtClean="0">
                <a:hlinkClick r:id="rId2"/>
              </a:rPr>
              <a:t>https://www.google.com.tw/?gfe_rd=cr&amp;ei=PlzNWJGKFeP88we2vJmgDw&amp;gws_rd=ssl#q=%E4%B8%80%E6%9C%88%E8%94%A5%E3%80%81%E4%BA%8C%E6%9C%88%E9%9F%AD&amp;*</a:t>
            </a:r>
            <a:endParaRPr lang="en-US" altLang="zh-TW" sz="14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5919561" y="1116124"/>
            <a:ext cx="3255281" cy="5741876"/>
            <a:chOff x="5919561" y="1116124"/>
            <a:chExt cx="3255281" cy="5741876"/>
          </a:xfrm>
        </p:grpSpPr>
        <p:grpSp>
          <p:nvGrpSpPr>
            <p:cNvPr id="14" name="群組 13"/>
            <p:cNvGrpSpPr/>
            <p:nvPr/>
          </p:nvGrpSpPr>
          <p:grpSpPr>
            <a:xfrm>
              <a:off x="5919561" y="1116124"/>
              <a:ext cx="3255281" cy="5741876"/>
              <a:chOff x="5835614" y="2454050"/>
              <a:chExt cx="3255281" cy="38181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5866456" y="5021523"/>
                <a:ext cx="3224439" cy="125069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835614" y="2454050"/>
                <a:ext cx="3224439" cy="2202618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5950403" y="4428492"/>
              <a:ext cx="3224439" cy="3686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dirty="0">
                  <a:hlinkClick r:id="rId5"/>
                </a:rPr>
                <a:t>http://www.readingtimes.com.tw/ReadingTimes/ProductPage.aspx?gp=productdetail&amp;cid=mckb(SellItems)&amp;</a:t>
              </a:r>
              <a:r>
                <a:rPr lang="en-US" altLang="zh-TW" sz="1000" dirty="0" smtClean="0">
                  <a:hlinkClick r:id="rId5"/>
                </a:rPr>
                <a:t>id=VD0007&amp;p=excerpt&amp;exid=41224</a:t>
              </a:r>
              <a:endParaRPr lang="zh-TW" altLang="en-US" sz="1000" dirty="0"/>
            </a:p>
          </p:txBody>
        </p:sp>
      </p:grpSp>
      <p:sp>
        <p:nvSpPr>
          <p:cNvPr id="17" name="向右箭號圖說文字 16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981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539552" y="1129048"/>
            <a:ext cx="8373616" cy="509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0000"/>
                </a:solidFill>
              </a:rPr>
              <a:t>含硫化物，具獨特的氣味，也是療效之源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有刺激作用，攝取過量會造成腹瀉，空腹時不宜食用，有貧血、肝病、潰瘍的人也應該避免。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尊重他人飲食習慣。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14400" y="-13953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dirty="0"/>
              <a:t>了解</a:t>
            </a:r>
            <a:r>
              <a:rPr lang="zh-TW" altLang="en-US" dirty="0" smtClean="0"/>
              <a:t>蔥薑韭蒜香</a:t>
            </a:r>
            <a:r>
              <a:rPr lang="en-US" altLang="zh-TW" dirty="0" smtClean="0"/>
              <a:t>-</a:t>
            </a:r>
            <a:r>
              <a:rPr lang="zh-TW" altLang="en-US" dirty="0" smtClean="0"/>
              <a:t>優缺點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81223" y="4495428"/>
            <a:ext cx="8431945" cy="2276872"/>
            <a:chOff x="481223" y="4495428"/>
            <a:chExt cx="8431945" cy="2276872"/>
          </a:xfrm>
        </p:grpSpPr>
        <p:sp>
          <p:nvSpPr>
            <p:cNvPr id="2" name="矩形 1"/>
            <p:cNvSpPr/>
            <p:nvPr/>
          </p:nvSpPr>
          <p:spPr>
            <a:xfrm>
              <a:off x="481223" y="4495428"/>
              <a:ext cx="3995936" cy="2276872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4499992" y="4495428"/>
              <a:ext cx="4413176" cy="2218556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向右箭號圖說文字 8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86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1256" y="-27384"/>
            <a:ext cx="8229600" cy="117214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zh-TW" altLang="en-US" b="1" dirty="0" smtClean="0"/>
              <a:t>蒜</a:t>
            </a:r>
            <a:r>
              <a:rPr lang="zh-TW" altLang="en-US" b="1" dirty="0"/>
              <a:t>加</a:t>
            </a:r>
            <a:r>
              <a:rPr lang="zh-TW" altLang="en-US" b="1" dirty="0" smtClean="0"/>
              <a:t>橄欖油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記憶力</a:t>
            </a:r>
            <a:r>
              <a:rPr lang="zh-TW" altLang="en-US" b="1" dirty="0"/>
              <a:t>變</a:t>
            </a:r>
            <a:r>
              <a:rPr lang="zh-TW" altLang="en-US" b="1" dirty="0" smtClean="0"/>
              <a:t>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3"/>
            <a:ext cx="9036496" cy="4391846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/>
              <a:t>大蒜是人類自古以來最常吃的健康食品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這幾</a:t>
            </a:r>
            <a:r>
              <a:rPr lang="zh-TW" altLang="en-US" dirty="0"/>
              <a:t>十年，</a:t>
            </a:r>
            <a:r>
              <a:rPr lang="zh-TW" altLang="en-US" dirty="0" smtClean="0"/>
              <a:t>人類開始</a:t>
            </a:r>
            <a:r>
              <a:rPr lang="zh-TW" altLang="en-US" dirty="0"/>
              <a:t>利用科學方式</a:t>
            </a:r>
            <a:r>
              <a:rPr lang="zh-TW" altLang="en-US" dirty="0" smtClean="0"/>
              <a:t>解析萃取</a:t>
            </a:r>
            <a:r>
              <a:rPr lang="zh-TW" altLang="en-US" dirty="0"/>
              <a:t>有效成分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 </a:t>
            </a:r>
          </a:p>
          <a:p>
            <a:r>
              <a:rPr lang="zh-TW" altLang="en-US" dirty="0"/>
              <a:t>「大蒜烯</a:t>
            </a:r>
            <a:r>
              <a:rPr lang="zh-TW" altLang="en-US" dirty="0" smtClean="0"/>
              <a:t>」在家輕鬆萃取</a:t>
            </a:r>
            <a:r>
              <a:rPr lang="zh-TW" altLang="en-US" dirty="0"/>
              <a:t>有效成分之一</a:t>
            </a:r>
            <a:r>
              <a:rPr lang="zh-TW" altLang="en-US" dirty="0" smtClean="0"/>
              <a:t>、成本最低，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利用</a:t>
            </a:r>
            <a:r>
              <a:rPr lang="zh-TW" altLang="en-US" dirty="0"/>
              <a:t>橄欖油萃取，每天飲用「大蒜烯油」。</a:t>
            </a:r>
          </a:p>
          <a:p>
            <a:endParaRPr lang="en-US" altLang="zh-TW" dirty="0"/>
          </a:p>
          <a:p>
            <a:r>
              <a:rPr lang="zh-TW" altLang="en-US" dirty="0" smtClean="0"/>
              <a:t>自律</a:t>
            </a:r>
            <a:r>
              <a:rPr lang="zh-TW" altLang="en-US" dirty="0"/>
              <a:t>神經</a:t>
            </a:r>
            <a:r>
              <a:rPr lang="zh-TW" altLang="en-US" dirty="0" smtClean="0"/>
              <a:t>出問題，醫生推薦攝取</a:t>
            </a:r>
            <a:r>
              <a:rPr lang="zh-TW" altLang="en-US" dirty="0"/>
              <a:t>「大蒜烯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r>
              <a:rPr lang="zh-TW" altLang="en-US" dirty="0" smtClean="0"/>
              <a:t>胃</a:t>
            </a:r>
            <a:r>
              <a:rPr lang="zh-TW" altLang="en-US" dirty="0"/>
              <a:t>不好、血液凝固</a:t>
            </a:r>
            <a:r>
              <a:rPr lang="zh-TW" altLang="en-US" dirty="0" smtClean="0"/>
              <a:t>異常者可能有副作用</a:t>
            </a:r>
            <a:r>
              <a:rPr lang="zh-TW" altLang="en-US" dirty="0"/>
              <a:t>，</a:t>
            </a:r>
            <a:r>
              <a:rPr lang="zh-TW" altLang="en-US" dirty="0" smtClean="0"/>
              <a:t>請小心服用。</a:t>
            </a:r>
            <a:r>
              <a:rPr lang="zh-TW" altLang="en-US" dirty="0"/>
              <a:t> </a:t>
            </a:r>
          </a:p>
          <a:p>
            <a:endParaRPr lang="en-US" altLang="zh-TW" dirty="0" smtClean="0"/>
          </a:p>
          <a:p>
            <a:r>
              <a:rPr lang="en-US" altLang="zh-TW" sz="1800" dirty="0" smtClean="0">
                <a:hlinkClick r:id="rId2"/>
              </a:rPr>
              <a:t>http</a:t>
            </a:r>
            <a:r>
              <a:rPr lang="en-US" altLang="zh-TW" sz="1800" dirty="0">
                <a:hlinkClick r:id="rId2"/>
              </a:rPr>
              <a:t>://health.businessweekly.com.tw/AArticle.aspx?ID=ARTL000056740&amp;p=2</a:t>
            </a:r>
            <a:endParaRPr lang="zh-TW" altLang="en-US" sz="1800" dirty="0"/>
          </a:p>
        </p:txBody>
      </p:sp>
      <p:sp>
        <p:nvSpPr>
          <p:cNvPr id="4" name="流程圖: 程序 3"/>
          <p:cNvSpPr/>
          <p:nvPr/>
        </p:nvSpPr>
        <p:spPr>
          <a:xfrm>
            <a:off x="6335688" y="4697760"/>
            <a:ext cx="2808312" cy="2160240"/>
          </a:xfrm>
          <a:prstGeom prst="flowChartProcess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圖說文字 6"/>
          <p:cNvSpPr/>
          <p:nvPr/>
        </p:nvSpPr>
        <p:spPr>
          <a:xfrm>
            <a:off x="0" y="24606"/>
            <a:ext cx="2987724" cy="1044116"/>
          </a:xfrm>
          <a:prstGeom prst="rightArrowCallout">
            <a:avLst>
              <a:gd name="adj1" fmla="val 41421"/>
              <a:gd name="adj2" fmla="val 50000"/>
              <a:gd name="adj3" fmla="val 37315"/>
              <a:gd name="adj4" fmla="val 8210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萬華</a:t>
            </a:r>
            <a:r>
              <a:rPr lang="zh-TW" altLang="en-US" sz="2000" b="1" dirty="0" smtClean="0"/>
              <a:t>醬</a:t>
            </a:r>
            <a:r>
              <a:rPr lang="en-US" altLang="zh-TW" sz="2000" b="1" dirty="0" smtClean="0"/>
              <a:t>-</a:t>
            </a:r>
            <a:r>
              <a:rPr lang="zh-TW" altLang="en-US" sz="2000" dirty="0"/>
              <a:t>學生</a:t>
            </a:r>
            <a:r>
              <a:rPr lang="zh-TW" altLang="en-US" sz="2000" dirty="0" smtClean="0"/>
              <a:t>學習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食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700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6994</TotalTime>
  <Words>4415</Words>
  <Application>Microsoft Office PowerPoint</Application>
  <PresentationFormat>如螢幕大小 (4:3)</PresentationFormat>
  <Paragraphs>818</Paragraphs>
  <Slides>69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0" baseType="lpstr">
      <vt:lpstr>Office 佈景主題</vt:lpstr>
      <vt:lpstr>食農教育    創新教案 體驗 與 分享</vt:lpstr>
      <vt:lpstr>食農教育創新教案--體驗與分享 課程規畫說明</vt:lpstr>
      <vt:lpstr>  食農教育    ~    人生大事  </vt:lpstr>
      <vt:lpstr>PowerPoint 簡報</vt:lpstr>
      <vt:lpstr>PowerPoint 簡報</vt:lpstr>
      <vt:lpstr>PowerPoint 簡報</vt:lpstr>
      <vt:lpstr>農產品的生命密碼</vt:lpstr>
      <vt:lpstr>PowerPoint 簡報</vt:lpstr>
      <vt:lpstr>蒜加橄欖油-記憶力變好</vt:lpstr>
      <vt:lpstr>蔥、蒜==優點</vt:lpstr>
      <vt:lpstr>韭  ==優點</vt:lpstr>
      <vt:lpstr>忌避植物</vt:lpstr>
      <vt:lpstr>大蒜=防治蚜蟲、潛樹皮害蟲與各式病害 薄荷=驅治紋白蝶、蠅類、老鼠等 迷迭香=驅治紋白蝶、蠅類、夜盜蛾 紅蔥頭 菊科—A菜、大陸妹，種在草莓盆__減少線蟲 與菊科__減少線蟲—A菜、大陸妹， 蝦夷蔥=-防治蚜蟲，防蘋果黑星病 大茴香=防治蚜蟲，招蜜蜂 芫荽=-防治多種蟲類招蜜蜂 百里香=招蜜蜂，防治紋白蝶等害蟲 鼠尾草=驅治紋白蝶、蠅類，不能與胡瓜間作或混作 紫菀=防治疫病，對甘藍、洋蔥生長有幫助 金盞花=防蚜蟲、蘆筍的葉蟲 </vt:lpstr>
      <vt:lpstr> 波斯菊=可種於園圃邊緣來防蟲 除蟲菊=防治多種蟲害 苦艾、山艾=防治紋白蝶、蚜蟲 百日草=防治番茄蚜蟲、瓜葉蟲、小金龜蟲 萬壽菊=驅除根腐線蟲，防治粉蝨、天蛾幼蟲 大理花=抑制線蟲 蕎麥=驅除叩頭蟲的幼蟲 矮牽牛=防治稻稈蠅、蚜蟲、螞蟻、豆類害蟲 白花天竺葵=防治葉蟬、小金龜蟲 豬屎豆=抑制甘薯根瘤線蟲、南方根腐線蟲 金蓮花=可引誘蚜蟲、溫室粉蝨、緣邊椿象 天竺草=抑制各種線蟲</vt:lpstr>
      <vt:lpstr>有益植物 Companions</vt:lpstr>
      <vt:lpstr>共榮作物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萬    華   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炙乳酪絲變化</vt:lpstr>
      <vt:lpstr>PowerPoint 簡報</vt:lpstr>
      <vt:lpstr>PowerPoint 簡報</vt:lpstr>
      <vt:lpstr>PowerPoint 簡報</vt:lpstr>
      <vt:lpstr>紅蔥頭、洋蔥、韭菜、大蒜、薑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教學農具</vt:lpstr>
      <vt:lpstr>綠番茄  vs  綠土豆</vt:lpstr>
      <vt:lpstr>1個  10 元</vt:lpstr>
      <vt:lpstr>猜猜我是誰</vt:lpstr>
      <vt:lpstr>猜猜我是誰</vt:lpstr>
      <vt:lpstr>農務</vt:lpstr>
      <vt:lpstr>紅蔥頭栽培</vt:lpstr>
      <vt:lpstr>PowerPoint 簡報</vt:lpstr>
      <vt:lpstr>網路資源</vt:lpstr>
      <vt:lpstr>請放滿意的5張照片到這裡</vt:lpstr>
      <vt:lpstr>PowerPoint 簡報</vt:lpstr>
      <vt:lpstr>分組 + 合作 + 體驗   說明2-1</vt:lpstr>
      <vt:lpstr>分組 + 合作 + 體驗  說明2-1</vt:lpstr>
      <vt:lpstr>分組 + 合作 + 體驗  說明2-1</vt:lpstr>
      <vt:lpstr>分組 + 合作 + 體驗  說明2-1</vt:lpstr>
      <vt:lpstr>大隊長任務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食農教學分享</dc:title>
  <dc:creator>user</dc:creator>
  <cp:lastModifiedBy>user</cp:lastModifiedBy>
  <cp:revision>498</cp:revision>
  <dcterms:created xsi:type="dcterms:W3CDTF">2017-03-03T20:19:47Z</dcterms:created>
  <dcterms:modified xsi:type="dcterms:W3CDTF">2017-04-18T22:30:55Z</dcterms:modified>
</cp:coreProperties>
</file>